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353" r:id="rId3"/>
    <p:sldId id="552" r:id="rId4"/>
    <p:sldId id="584" r:id="rId5"/>
    <p:sldId id="588" r:id="rId6"/>
    <p:sldId id="585" r:id="rId7"/>
    <p:sldId id="587" r:id="rId8"/>
    <p:sldId id="549" r:id="rId9"/>
    <p:sldId id="589" r:id="rId10"/>
    <p:sldId id="551" r:id="rId11"/>
    <p:sldId id="581" r:id="rId12"/>
    <p:sldId id="506" r:id="rId13"/>
    <p:sldId id="553" r:id="rId14"/>
    <p:sldId id="554" r:id="rId15"/>
    <p:sldId id="555" r:id="rId16"/>
    <p:sldId id="557" r:id="rId17"/>
    <p:sldId id="582" r:id="rId18"/>
    <p:sldId id="583" r:id="rId19"/>
    <p:sldId id="550" r:id="rId20"/>
    <p:sldId id="545" r:id="rId21"/>
    <p:sldId id="547" r:id="rId22"/>
    <p:sldId id="548" r:id="rId23"/>
    <p:sldId id="559" r:id="rId24"/>
    <p:sldId id="562" r:id="rId25"/>
    <p:sldId id="558" r:id="rId26"/>
    <p:sldId id="560" r:id="rId27"/>
    <p:sldId id="561" r:id="rId28"/>
    <p:sldId id="563" r:id="rId29"/>
    <p:sldId id="564" r:id="rId30"/>
    <p:sldId id="565" r:id="rId31"/>
    <p:sldId id="566" r:id="rId32"/>
    <p:sldId id="568" r:id="rId33"/>
    <p:sldId id="569" r:id="rId34"/>
    <p:sldId id="571" r:id="rId35"/>
    <p:sldId id="570" r:id="rId36"/>
    <p:sldId id="572" r:id="rId37"/>
    <p:sldId id="573" r:id="rId38"/>
    <p:sldId id="596" r:id="rId39"/>
    <p:sldId id="574" r:id="rId40"/>
    <p:sldId id="580" r:id="rId41"/>
    <p:sldId id="578" r:id="rId42"/>
    <p:sldId id="590" r:id="rId43"/>
    <p:sldId id="575" r:id="rId44"/>
    <p:sldId id="595" r:id="rId45"/>
    <p:sldId id="591" r:id="rId46"/>
    <p:sldId id="577" r:id="rId47"/>
    <p:sldId id="594" r:id="rId48"/>
    <p:sldId id="576" r:id="rId49"/>
    <p:sldId id="592" r:id="rId50"/>
    <p:sldId id="579" r:id="rId51"/>
    <p:sldId id="593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E77AB"/>
    <a:srgbClr val="80A8CC"/>
    <a:srgbClr val="5B9BD5"/>
    <a:srgbClr val="002060"/>
    <a:srgbClr val="356DE6"/>
    <a:srgbClr val="1288B7"/>
    <a:srgbClr val="38A6E2"/>
    <a:srgbClr val="5197D7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070" autoAdjust="0"/>
  </p:normalViewPr>
  <p:slideViewPr>
    <p:cSldViewPr snapToGrid="0">
      <p:cViewPr varScale="1">
        <p:scale>
          <a:sx n="105" d="100"/>
          <a:sy n="105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A9887-9249-49FD-809A-BACB264048C3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07A4B-4191-4CEB-845D-77B454B7E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06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Virtual Private Cloud (VPC)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07A4B-4191-4CEB-845D-77B454B7E5D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32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Amazon Machine Images (AMI)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07A4B-4191-4CEB-845D-77B454B7E5D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071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CMDB is a database used to store IT configuration and infrastructure information. </a:t>
            </a:r>
          </a:p>
          <a:p>
            <a:r>
              <a:rPr lang="en-US" dirty="0" smtClean="0"/>
              <a:t>The main purpose of a CMDB is to provide a single source of truth for an organization's IT service management (ITSM) initiatives, which can include hardware, software, systems, facilities, and even personnel.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07A4B-4191-4CEB-845D-77B454B7E5D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914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ndara" panose="020E05020303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07AD-71EE-4F71-BFB0-5CFFA7745367}" type="datetime1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50350" y="302370"/>
            <a:ext cx="2600325" cy="90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CIS Colleg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86" y="480691"/>
            <a:ext cx="2095500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DevOps? | Dynatrace news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84" y="230775"/>
            <a:ext cx="1849800" cy="104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365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9948-F8FC-4163-B3EE-CE0CD0EF91F9}" type="datetime1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5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C3B62-4C74-4EE9-93F0-BE51AE88912F}" type="datetime1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70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11650767" cy="4746091"/>
          </a:xfrm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A470F-AE83-4D43-9CAA-74593F94EAD0}" type="datetime1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Chevron 12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Hexagon 14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337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8C5BE-3403-4496-9B81-C40FD99BCC4A}" type="datetime1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58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11C0-1713-41FC-9E65-ABB713C18815}" type="datetime1">
              <a:rPr lang="en-US" smtClean="0"/>
              <a:t>3/19/2023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80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483D-0DA7-48F4-B572-48ADE24F3969}" type="datetime1">
              <a:rPr lang="en-US" smtClean="0"/>
              <a:t>3/19/2023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66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6054D-416E-4D32-B207-3C4728F29C83}" type="datetime1">
              <a:rPr lang="en-US" smtClean="0"/>
              <a:t>3/19/2023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F5E2FA-C428-4CE7-95B0-168D3259A5BB}" type="datetimeFigureOut">
              <a:rPr lang="en-US" smtClean="0"/>
              <a:pPr/>
              <a:t>3/19/2023</a:t>
            </a:fld>
            <a:endParaRPr lang="en-US"/>
          </a:p>
        </p:txBody>
      </p:sp>
      <p:sp>
        <p:nvSpPr>
          <p:cNvPr id="9" name="Chevron 8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exagon 10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340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CF2DF-EBB2-4927-9B4B-28D12CAF900C}" type="datetime1">
              <a:rPr lang="en-US" smtClean="0"/>
              <a:t>3/19/2023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49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D8537-E29A-46E3-9242-0E7B32B09241}" type="datetime1">
              <a:rPr lang="en-US" smtClean="0"/>
              <a:t>3/19/2023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9EDF-63DE-4DED-A3C4-232814F0B4D7}" type="datetime1">
              <a:rPr lang="en-US" smtClean="0"/>
              <a:t>3/19/2023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97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34F13-F0A8-4E10-9ECC-0BA9AAA5E3EB}" type="datetime1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Configuration Management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SE489</a:t>
            </a:r>
            <a:r>
              <a:rPr lang="en-US" dirty="0"/>
              <a:t>: DevOps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79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Configuration management (CM) manages changes in the system </a:t>
            </a:r>
            <a:r>
              <a:rPr lang="en-US" dirty="0" smtClean="0"/>
              <a:t>or the </a:t>
            </a:r>
            <a:r>
              <a:rPr lang="en-US" dirty="0"/>
              <a:t>server runtime environment. </a:t>
            </a:r>
            <a:endParaRPr lang="en-US" dirty="0" smtClean="0"/>
          </a:p>
          <a:p>
            <a:r>
              <a:rPr lang="en-US" dirty="0"/>
              <a:t>Let's consider an example where we need to manage multiple servers with the same kind </a:t>
            </a:r>
            <a:r>
              <a:rPr lang="en-US" dirty="0" smtClean="0"/>
              <a:t>of configuration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For example, we need to install Tomcat on each server. </a:t>
            </a:r>
            <a:endParaRPr lang="en-US" dirty="0" smtClean="0"/>
          </a:p>
          <a:p>
            <a:pPr lvl="1"/>
            <a:r>
              <a:rPr lang="en-US" dirty="0" smtClean="0"/>
              <a:t>What </a:t>
            </a:r>
            <a:r>
              <a:rPr lang="en-US" dirty="0"/>
              <a:t>if we need to change the </a:t>
            </a:r>
            <a:r>
              <a:rPr lang="en-US" dirty="0" smtClean="0"/>
              <a:t>port on </a:t>
            </a:r>
            <a:r>
              <a:rPr lang="en-US" dirty="0"/>
              <a:t>all servers, update some packages, or provide rights to some users? </a:t>
            </a:r>
            <a:endParaRPr lang="en-US" dirty="0" smtClean="0"/>
          </a:p>
          <a:p>
            <a:pPr lvl="1"/>
            <a:r>
              <a:rPr lang="en-US" dirty="0" smtClean="0"/>
              <a:t>Any </a:t>
            </a:r>
            <a:r>
              <a:rPr lang="en-US" dirty="0"/>
              <a:t>kind </a:t>
            </a:r>
            <a:r>
              <a:rPr lang="en-US" dirty="0" smtClean="0"/>
              <a:t>of modification </a:t>
            </a:r>
            <a:r>
              <a:rPr lang="en-US" dirty="0"/>
              <a:t>in this scenario is a manual and, if so, error-prone process. </a:t>
            </a:r>
            <a:endParaRPr lang="en-US" dirty="0" smtClean="0"/>
          </a:p>
          <a:p>
            <a:pPr lvl="1"/>
            <a:r>
              <a:rPr lang="en-US" dirty="0" smtClean="0"/>
              <a:t>As </a:t>
            </a:r>
            <a:r>
              <a:rPr lang="en-US" dirty="0"/>
              <a:t>the </a:t>
            </a:r>
            <a:r>
              <a:rPr lang="en-US" dirty="0" smtClean="0"/>
              <a:t>same configuration </a:t>
            </a:r>
            <a:r>
              <a:rPr lang="en-US" dirty="0"/>
              <a:t>is being used for all the servers, automation can be useful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26" name="Picture 2" descr="Apache Tomcat – Logos Downloa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749" y="5198187"/>
            <a:ext cx="2384324" cy="129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940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Configuration management is important in DevOps </a:t>
            </a:r>
            <a:r>
              <a:rPr lang="en-US" dirty="0" smtClean="0"/>
              <a:t>because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It </a:t>
            </a:r>
            <a:r>
              <a:rPr lang="en-US" dirty="0"/>
              <a:t>helps you automate otherwise tedious tasks and allows an organization to increase agility. </a:t>
            </a:r>
            <a:endParaRPr lang="en-US" dirty="0" smtClean="0"/>
          </a:p>
          <a:p>
            <a:pPr lvl="1">
              <a:lnSpc>
                <a:spcPct val="150000"/>
              </a:lnSpc>
            </a:pPr>
            <a:r>
              <a:rPr lang="en-US" dirty="0" smtClean="0"/>
              <a:t>It DevOps </a:t>
            </a:r>
            <a:r>
              <a:rPr lang="en-US" dirty="0"/>
              <a:t>holistically, and it’s widely agreed upon that configuration management is essential to DevOps, as opposed to being just another component of the process.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301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and After Configuration Management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479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7906512" y="4532175"/>
            <a:ext cx="551688" cy="552817"/>
            <a:chOff x="1801368" y="2889504"/>
            <a:chExt cx="713232" cy="777240"/>
          </a:xfrm>
        </p:grpSpPr>
        <p:sp>
          <p:nvSpPr>
            <p:cNvPr id="75" name="Can 74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Can 75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Can 76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2" name="Picture 1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853" y="4852086"/>
            <a:ext cx="365760" cy="36576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and After Configuration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13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2871216" y="1527048"/>
            <a:ext cx="713232" cy="777240"/>
            <a:chOff x="1801368" y="2889504"/>
            <a:chExt cx="713232" cy="777240"/>
          </a:xfrm>
        </p:grpSpPr>
        <p:sp>
          <p:nvSpPr>
            <p:cNvPr id="10" name="Can 9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an 8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an 6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663696" y="1527048"/>
            <a:ext cx="713232" cy="777240"/>
            <a:chOff x="1801368" y="2889504"/>
            <a:chExt cx="713232" cy="777240"/>
          </a:xfrm>
        </p:grpSpPr>
        <p:sp>
          <p:nvSpPr>
            <p:cNvPr id="13" name="Can 12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an 13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an 14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871216" y="2354401"/>
            <a:ext cx="713232" cy="777240"/>
            <a:chOff x="1801368" y="2889504"/>
            <a:chExt cx="713232" cy="777240"/>
          </a:xfrm>
        </p:grpSpPr>
        <p:sp>
          <p:nvSpPr>
            <p:cNvPr id="17" name="Can 16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an 17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an 18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663696" y="2354401"/>
            <a:ext cx="713232" cy="777240"/>
            <a:chOff x="1801368" y="2889504"/>
            <a:chExt cx="713232" cy="777240"/>
          </a:xfrm>
        </p:grpSpPr>
        <p:sp>
          <p:nvSpPr>
            <p:cNvPr id="21" name="Can 20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an 21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an 22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 descr="X Icon Png #383647 - Free Icons Librar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28" y="2797885"/>
            <a:ext cx="420624" cy="42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ound Single Corner Rectangle 23"/>
          <p:cNvSpPr/>
          <p:nvPr/>
        </p:nvSpPr>
        <p:spPr>
          <a:xfrm>
            <a:off x="164592" y="1371600"/>
            <a:ext cx="1344168" cy="489204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Before</a:t>
            </a:r>
            <a:endParaRPr lang="en-US" sz="2400" dirty="0">
              <a:latin typeface="Candara" panose="020E0502030303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724912" y="1424178"/>
            <a:ext cx="2185416" cy="191338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883920" y="2112264"/>
            <a:ext cx="832104" cy="5438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26" idx="6"/>
            <a:endCxn id="25" idx="1"/>
          </p:cNvCxnSpPr>
          <p:nvPr/>
        </p:nvCxnSpPr>
        <p:spPr>
          <a:xfrm flipV="1">
            <a:off x="1716024" y="2380869"/>
            <a:ext cx="1008888" cy="3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94360" y="2743021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Application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996184" y="3363206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Servers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415784" y="1668780"/>
            <a:ext cx="3922776" cy="1321308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Problems in managing multiple servers </a:t>
            </a:r>
            <a:endParaRPr lang="en-US" sz="24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347527" y="3739896"/>
            <a:ext cx="1121963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 Single Corner Rectangle 34"/>
          <p:cNvSpPr/>
          <p:nvPr/>
        </p:nvSpPr>
        <p:spPr>
          <a:xfrm>
            <a:off x="164592" y="3978836"/>
            <a:ext cx="1344168" cy="489204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After</a:t>
            </a:r>
            <a:endParaRPr lang="en-US" sz="2400" dirty="0">
              <a:latin typeface="Candara" panose="020E0502030303020204" pitchFamily="34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2834640" y="4323664"/>
            <a:ext cx="713232" cy="777240"/>
            <a:chOff x="1801368" y="2889504"/>
            <a:chExt cx="713232" cy="777240"/>
          </a:xfrm>
        </p:grpSpPr>
        <p:sp>
          <p:nvSpPr>
            <p:cNvPr id="37" name="Can 36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an 37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an 38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627120" y="4323664"/>
            <a:ext cx="713232" cy="777240"/>
            <a:chOff x="1801368" y="2889504"/>
            <a:chExt cx="713232" cy="777240"/>
          </a:xfrm>
        </p:grpSpPr>
        <p:sp>
          <p:nvSpPr>
            <p:cNvPr id="41" name="Can 40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an 41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an 42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834640" y="5151017"/>
            <a:ext cx="713232" cy="777240"/>
            <a:chOff x="1801368" y="2889504"/>
            <a:chExt cx="713232" cy="777240"/>
          </a:xfrm>
        </p:grpSpPr>
        <p:sp>
          <p:nvSpPr>
            <p:cNvPr id="45" name="Can 44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an 45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an 46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627120" y="5151017"/>
            <a:ext cx="713232" cy="777240"/>
            <a:chOff x="1801368" y="2889504"/>
            <a:chExt cx="713232" cy="777240"/>
          </a:xfrm>
        </p:grpSpPr>
        <p:sp>
          <p:nvSpPr>
            <p:cNvPr id="49" name="Can 48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Can 49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Can 50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2" name="Picture 2" descr="X Icon Png #383647 - Free Icons Librar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352" y="5594501"/>
            <a:ext cx="420624" cy="42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 52"/>
          <p:cNvSpPr/>
          <p:nvPr/>
        </p:nvSpPr>
        <p:spPr>
          <a:xfrm>
            <a:off x="2688336" y="4220794"/>
            <a:ext cx="2185416" cy="191338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883920" y="4908880"/>
            <a:ext cx="832104" cy="5438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>
            <a:stCxn id="54" idx="6"/>
            <a:endCxn id="53" idx="1"/>
          </p:cNvCxnSpPr>
          <p:nvPr/>
        </p:nvCxnSpPr>
        <p:spPr>
          <a:xfrm flipV="1">
            <a:off x="1716024" y="5177485"/>
            <a:ext cx="972312" cy="3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94360" y="5539637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Application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279648" y="6159822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Servers</a:t>
            </a:r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944" y="4820384"/>
            <a:ext cx="710109" cy="710109"/>
          </a:xfrm>
          <a:prstGeom prst="rect">
            <a:avLst/>
          </a:prstGeom>
        </p:spPr>
      </p:pic>
      <p:cxnSp>
        <p:nvCxnSpPr>
          <p:cNvPr id="60" name="Straight Arrow Connector 59"/>
          <p:cNvCxnSpPr>
            <a:stCxn id="53" idx="3"/>
            <a:endCxn id="58" idx="1"/>
          </p:cNvCxnSpPr>
          <p:nvPr/>
        </p:nvCxnSpPr>
        <p:spPr>
          <a:xfrm flipV="1">
            <a:off x="4873752" y="5175439"/>
            <a:ext cx="262192" cy="2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8" idx="3"/>
          </p:cNvCxnSpPr>
          <p:nvPr/>
        </p:nvCxnSpPr>
        <p:spPr>
          <a:xfrm flipV="1">
            <a:off x="5846053" y="5175438"/>
            <a:ext cx="3810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6467856" y="4909628"/>
            <a:ext cx="832104" cy="5438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>
            <a:stCxn id="69" idx="6"/>
            <a:endCxn id="72" idx="1"/>
          </p:cNvCxnSpPr>
          <p:nvPr/>
        </p:nvCxnSpPr>
        <p:spPr>
          <a:xfrm flipV="1">
            <a:off x="7299960" y="5177485"/>
            <a:ext cx="445008" cy="4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6181344" y="5539637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Application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7744968" y="4220794"/>
            <a:ext cx="3593592" cy="191338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8994648" y="6159822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Servers</a:t>
            </a:r>
            <a:endParaRPr lang="en-US" dirty="0">
              <a:latin typeface="Candara" panose="020E0502030303020204" pitchFamily="34" charset="0"/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7780031" y="4768763"/>
            <a:ext cx="551688" cy="552817"/>
            <a:chOff x="1801368" y="2889504"/>
            <a:chExt cx="713232" cy="777240"/>
          </a:xfrm>
        </p:grpSpPr>
        <p:sp>
          <p:nvSpPr>
            <p:cNvPr id="79" name="Can 78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Can 79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Can 80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7885198" y="5084992"/>
            <a:ext cx="551688" cy="552817"/>
            <a:chOff x="1801368" y="2889504"/>
            <a:chExt cx="713232" cy="777240"/>
          </a:xfrm>
        </p:grpSpPr>
        <p:sp>
          <p:nvSpPr>
            <p:cNvPr id="83" name="Can 82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Can 83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Can 84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7589520" y="5644793"/>
            <a:ext cx="1463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andara" panose="020E0502030303020204" pitchFamily="34" charset="0"/>
              </a:rPr>
              <a:t>Web Servers</a:t>
            </a:r>
            <a:endParaRPr lang="en-US" sz="1400" dirty="0">
              <a:latin typeface="Candara" panose="020E0502030303020204" pitchFamily="34" charset="0"/>
            </a:endParaRPr>
          </a:p>
        </p:txBody>
      </p:sp>
      <p:pic>
        <p:nvPicPr>
          <p:cNvPr id="2054" name="Picture 20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0" y="5348869"/>
            <a:ext cx="365760" cy="365760"/>
          </a:xfrm>
          <a:prstGeom prst="rect">
            <a:avLst/>
          </a:prstGeom>
        </p:spPr>
      </p:pic>
      <p:grpSp>
        <p:nvGrpSpPr>
          <p:cNvPr id="90" name="Group 89"/>
          <p:cNvGrpSpPr/>
          <p:nvPr/>
        </p:nvGrpSpPr>
        <p:grpSpPr>
          <a:xfrm>
            <a:off x="9078468" y="4760637"/>
            <a:ext cx="551688" cy="552817"/>
            <a:chOff x="1801368" y="2889504"/>
            <a:chExt cx="713232" cy="777240"/>
          </a:xfrm>
        </p:grpSpPr>
        <p:sp>
          <p:nvSpPr>
            <p:cNvPr id="91" name="Can 90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an 91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an 92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9258278" y="4839370"/>
            <a:ext cx="551688" cy="552817"/>
            <a:chOff x="1801368" y="2889504"/>
            <a:chExt cx="713232" cy="777240"/>
          </a:xfrm>
        </p:grpSpPr>
        <p:sp>
          <p:nvSpPr>
            <p:cNvPr id="95" name="Can 94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Can 95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Can 96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8" name="Picture 9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226" y="5211871"/>
            <a:ext cx="365760" cy="365760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8833104" y="5659562"/>
            <a:ext cx="1463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andara" panose="020E0502030303020204" pitchFamily="34" charset="0"/>
              </a:rPr>
              <a:t>DB Servers</a:t>
            </a:r>
            <a:endParaRPr lang="en-US" sz="1400" dirty="0">
              <a:latin typeface="Candara" panose="020E0502030303020204" pitchFamily="34" charset="0"/>
            </a:endParaRPr>
          </a:p>
        </p:txBody>
      </p:sp>
      <p:grpSp>
        <p:nvGrpSpPr>
          <p:cNvPr id="101" name="Group 100"/>
          <p:cNvGrpSpPr/>
          <p:nvPr/>
        </p:nvGrpSpPr>
        <p:grpSpPr>
          <a:xfrm>
            <a:off x="10721296" y="4793393"/>
            <a:ext cx="551688" cy="552817"/>
            <a:chOff x="1801368" y="2889504"/>
            <a:chExt cx="713232" cy="777240"/>
          </a:xfrm>
        </p:grpSpPr>
        <p:sp>
          <p:nvSpPr>
            <p:cNvPr id="102" name="Can 101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Can 102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Can 103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10169608" y="4794321"/>
            <a:ext cx="551688" cy="552817"/>
            <a:chOff x="1801368" y="2889504"/>
            <a:chExt cx="713232" cy="777240"/>
          </a:xfrm>
        </p:grpSpPr>
        <p:sp>
          <p:nvSpPr>
            <p:cNvPr id="106" name="Can 105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Can 106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Can 107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9" name="Picture 10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6345" y="5163794"/>
            <a:ext cx="365760" cy="365760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10099548" y="5657623"/>
            <a:ext cx="1463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andara" panose="020E0502030303020204" pitchFamily="34" charset="0"/>
              </a:rPr>
              <a:t>App Servers</a:t>
            </a:r>
            <a:endParaRPr lang="en-US" sz="1400" dirty="0">
              <a:latin typeface="Candara" panose="020E0502030303020204" pitchFamily="34" charset="0"/>
            </a:endParaRPr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679" y="5178521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24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and After Configuration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14</a:t>
            </a:fld>
            <a:endParaRPr lang="en-US"/>
          </a:p>
        </p:txBody>
      </p:sp>
      <p:sp>
        <p:nvSpPr>
          <p:cNvPr id="24" name="Round Single Corner Rectangle 23"/>
          <p:cNvSpPr/>
          <p:nvPr/>
        </p:nvSpPr>
        <p:spPr>
          <a:xfrm>
            <a:off x="164592" y="1371600"/>
            <a:ext cx="1344168" cy="489204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Before</a:t>
            </a:r>
            <a:endParaRPr lang="en-US" sz="2400" dirty="0">
              <a:latin typeface="Candara" panose="020E0502030303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96297" y="1960298"/>
            <a:ext cx="2999232" cy="137726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415784" y="1668780"/>
            <a:ext cx="3922776" cy="1321308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Scaling up of manual systems was a very tedious task</a:t>
            </a:r>
            <a:endParaRPr lang="en-US" sz="24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347527" y="3739896"/>
            <a:ext cx="1121963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 Single Corner Rectangle 34"/>
          <p:cNvSpPr/>
          <p:nvPr/>
        </p:nvSpPr>
        <p:spPr>
          <a:xfrm>
            <a:off x="164592" y="3978836"/>
            <a:ext cx="1344168" cy="489204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After</a:t>
            </a:r>
            <a:endParaRPr lang="en-US" sz="2400" dirty="0">
              <a:latin typeface="Candara" panose="020E0502030303020204" pitchFamily="34" charset="0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944" y="5030696"/>
            <a:ext cx="710109" cy="710109"/>
          </a:xfrm>
          <a:prstGeom prst="rect">
            <a:avLst/>
          </a:prstGeom>
        </p:spPr>
      </p:pic>
      <p:cxnSp>
        <p:nvCxnSpPr>
          <p:cNvPr id="60" name="Straight Arrow Connector 59"/>
          <p:cNvCxnSpPr>
            <a:endCxn id="58" idx="1"/>
          </p:cNvCxnSpPr>
          <p:nvPr/>
        </p:nvCxnSpPr>
        <p:spPr>
          <a:xfrm flipV="1">
            <a:off x="4873752" y="5385751"/>
            <a:ext cx="262192" cy="2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5855246" y="5391864"/>
            <a:ext cx="3810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0" y="2113547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3" name="Group 112"/>
          <p:cNvGrpSpPr/>
          <p:nvPr/>
        </p:nvGrpSpPr>
        <p:grpSpPr>
          <a:xfrm>
            <a:off x="2727960" y="2075176"/>
            <a:ext cx="551688" cy="552817"/>
            <a:chOff x="1801368" y="2889504"/>
            <a:chExt cx="713232" cy="777240"/>
          </a:xfrm>
        </p:grpSpPr>
        <p:sp>
          <p:nvSpPr>
            <p:cNvPr id="114" name="Can 113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Can 114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Can 115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7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0" y="2742548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139" y="2372894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9" name="Group 118"/>
          <p:cNvGrpSpPr/>
          <p:nvPr/>
        </p:nvGrpSpPr>
        <p:grpSpPr>
          <a:xfrm>
            <a:off x="2733128" y="2723362"/>
            <a:ext cx="551688" cy="552817"/>
            <a:chOff x="1801368" y="2889504"/>
            <a:chExt cx="713232" cy="777240"/>
          </a:xfrm>
        </p:grpSpPr>
        <p:sp>
          <p:nvSpPr>
            <p:cNvPr id="120" name="Can 119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Can 120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Can 121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3627120" y="2231457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+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23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023" y="1825835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669" y="2435899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023" y="3008376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Rectangle 125"/>
          <p:cNvSpPr/>
          <p:nvPr/>
        </p:nvSpPr>
        <p:spPr>
          <a:xfrm>
            <a:off x="630271" y="4700622"/>
            <a:ext cx="2999232" cy="137726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7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14" y="4853871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8" name="Group 127"/>
          <p:cNvGrpSpPr/>
          <p:nvPr/>
        </p:nvGrpSpPr>
        <p:grpSpPr>
          <a:xfrm>
            <a:off x="2761934" y="4815500"/>
            <a:ext cx="551688" cy="552817"/>
            <a:chOff x="1801368" y="2889504"/>
            <a:chExt cx="713232" cy="777240"/>
          </a:xfrm>
        </p:grpSpPr>
        <p:sp>
          <p:nvSpPr>
            <p:cNvPr id="129" name="Can 128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Can 129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Can 130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2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14" y="5482872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113" y="5113218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4" name="Group 133"/>
          <p:cNvGrpSpPr/>
          <p:nvPr/>
        </p:nvGrpSpPr>
        <p:grpSpPr>
          <a:xfrm>
            <a:off x="2767102" y="5463686"/>
            <a:ext cx="551688" cy="552817"/>
            <a:chOff x="1801368" y="2889504"/>
            <a:chExt cx="713232" cy="777240"/>
          </a:xfrm>
        </p:grpSpPr>
        <p:sp>
          <p:nvSpPr>
            <p:cNvPr id="135" name="Can 134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Can 135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Can 136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8" name="Rectangle 137"/>
          <p:cNvSpPr/>
          <p:nvPr/>
        </p:nvSpPr>
        <p:spPr>
          <a:xfrm>
            <a:off x="3661094" y="4971781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+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39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997" y="4566159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643" y="5176223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997" y="5748700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Rectangle 141"/>
          <p:cNvSpPr/>
          <p:nvPr/>
        </p:nvSpPr>
        <p:spPr>
          <a:xfrm>
            <a:off x="6557494" y="4489705"/>
            <a:ext cx="3564914" cy="177344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106" y="4577013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106" y="5123718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957" y="5712124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640" y="4577013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640" y="5123718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491" y="5712124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9" name="Group 148"/>
          <p:cNvGrpSpPr/>
          <p:nvPr/>
        </p:nvGrpSpPr>
        <p:grpSpPr>
          <a:xfrm>
            <a:off x="9114867" y="4740707"/>
            <a:ext cx="551688" cy="552817"/>
            <a:chOff x="1801368" y="2889504"/>
            <a:chExt cx="713232" cy="777240"/>
          </a:xfrm>
        </p:grpSpPr>
        <p:sp>
          <p:nvSpPr>
            <p:cNvPr id="150" name="Can 149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Can 150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Can 151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9120035" y="5388893"/>
            <a:ext cx="551688" cy="552817"/>
            <a:chOff x="1801368" y="2889504"/>
            <a:chExt cx="713232" cy="777240"/>
          </a:xfrm>
        </p:grpSpPr>
        <p:sp>
          <p:nvSpPr>
            <p:cNvPr id="154" name="Can 153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Can 154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Can 155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7052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and After Configuration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15</a:t>
            </a:fld>
            <a:endParaRPr lang="en-US"/>
          </a:p>
        </p:txBody>
      </p:sp>
      <p:sp>
        <p:nvSpPr>
          <p:cNvPr id="24" name="Round Single Corner Rectangle 23"/>
          <p:cNvSpPr/>
          <p:nvPr/>
        </p:nvSpPr>
        <p:spPr>
          <a:xfrm>
            <a:off x="164592" y="1371600"/>
            <a:ext cx="1344168" cy="489204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Before</a:t>
            </a:r>
            <a:endParaRPr lang="en-US" sz="2400" dirty="0">
              <a:latin typeface="Candara" panose="020E0502030303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415784" y="1668780"/>
            <a:ext cx="3922776" cy="1321308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The work velocity of developers were affected since </a:t>
            </a:r>
            <a:r>
              <a:rPr lang="en-US" sz="2000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sysadmins</a:t>
            </a: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 were taking time to configure servers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347527" y="3739896"/>
            <a:ext cx="1121963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 Single Corner Rectangle 34"/>
          <p:cNvSpPr/>
          <p:nvPr/>
        </p:nvSpPr>
        <p:spPr>
          <a:xfrm>
            <a:off x="164592" y="3978836"/>
            <a:ext cx="1344168" cy="489204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After</a:t>
            </a:r>
            <a:endParaRPr lang="en-US" sz="2400" dirty="0">
              <a:latin typeface="Candara" panose="020E0502030303020204" pitchFamily="34" charset="0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944" y="5030696"/>
            <a:ext cx="710109" cy="710109"/>
          </a:xfrm>
          <a:prstGeom prst="rect">
            <a:avLst/>
          </a:prstGeom>
        </p:spPr>
      </p:pic>
      <p:cxnSp>
        <p:nvCxnSpPr>
          <p:cNvPr id="60" name="Straight Arrow Connector 59"/>
          <p:cNvCxnSpPr/>
          <p:nvPr/>
        </p:nvCxnSpPr>
        <p:spPr>
          <a:xfrm flipV="1">
            <a:off x="6032012" y="5346802"/>
            <a:ext cx="262192" cy="2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6989053" y="5346735"/>
            <a:ext cx="3810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Developer flat isolated icon Royalty Free Vector 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5" t="5390" r="6208" b="11650"/>
          <a:stretch/>
        </p:blipFill>
        <p:spPr bwMode="auto">
          <a:xfrm>
            <a:off x="1685501" y="1371180"/>
            <a:ext cx="888771" cy="90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echnological development, web developer, web page developer, web  programming, website developer icon - Download on Iconfind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173" y="3058682"/>
            <a:ext cx="568087" cy="56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935957" y="1502055"/>
            <a:ext cx="1076461" cy="63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Code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354017" y="1502055"/>
            <a:ext cx="1076461" cy="63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Deploy</a:t>
            </a:r>
            <a:endParaRPr lang="en-US" sz="2000" dirty="0">
              <a:latin typeface="Candara" panose="020E0502030303020204" pitchFamily="34" charset="0"/>
            </a:endParaRPr>
          </a:p>
        </p:txBody>
      </p:sp>
      <p:cxnSp>
        <p:nvCxnSpPr>
          <p:cNvPr id="7" name="Straight Arrow Connector 6"/>
          <p:cNvCxnSpPr>
            <a:stCxn id="3074" idx="3"/>
            <a:endCxn id="3" idx="1"/>
          </p:cNvCxnSpPr>
          <p:nvPr/>
        </p:nvCxnSpPr>
        <p:spPr>
          <a:xfrm flipV="1">
            <a:off x="2574272" y="1817523"/>
            <a:ext cx="361685" cy="5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3" idx="3"/>
            <a:endCxn id="61" idx="1"/>
          </p:cNvCxnSpPr>
          <p:nvPr/>
        </p:nvCxnSpPr>
        <p:spPr>
          <a:xfrm>
            <a:off x="4012418" y="1817523"/>
            <a:ext cx="3415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5103698" y="2482842"/>
            <a:ext cx="853645" cy="441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Prod Server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3949615" y="2474738"/>
            <a:ext cx="853645" cy="441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Test Server</a:t>
            </a:r>
            <a:endParaRPr lang="en-US" sz="1600" dirty="0">
              <a:latin typeface="Candara" panose="020E0502030303020204" pitchFamily="34" charset="0"/>
            </a:endParaRPr>
          </a:p>
        </p:txBody>
      </p:sp>
      <p:cxnSp>
        <p:nvCxnSpPr>
          <p:cNvPr id="11" name="Straight Arrow Connector 10"/>
          <p:cNvCxnSpPr>
            <a:stCxn id="61" idx="2"/>
            <a:endCxn id="68" idx="0"/>
          </p:cNvCxnSpPr>
          <p:nvPr/>
        </p:nvCxnSpPr>
        <p:spPr>
          <a:xfrm flipH="1">
            <a:off x="4376438" y="2132991"/>
            <a:ext cx="515810" cy="34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1" idx="2"/>
            <a:endCxn id="67" idx="0"/>
          </p:cNvCxnSpPr>
          <p:nvPr/>
        </p:nvCxnSpPr>
        <p:spPr>
          <a:xfrm>
            <a:off x="4892248" y="2132991"/>
            <a:ext cx="638273" cy="349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Clock Icon - Download in Colored Outline Sty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681" y="3153032"/>
            <a:ext cx="476908" cy="47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Developer flat isolated icon Royalty Free Vector 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5" t="5390" r="6208" b="11650"/>
          <a:stretch/>
        </p:blipFill>
        <p:spPr bwMode="auto">
          <a:xfrm>
            <a:off x="1685501" y="4113780"/>
            <a:ext cx="888771" cy="90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Technological development, web developer, web page developer, web  programming, website developer icon - Download on Iconfind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173" y="5801282"/>
            <a:ext cx="568087" cy="56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Rectangle 77"/>
          <p:cNvSpPr/>
          <p:nvPr/>
        </p:nvSpPr>
        <p:spPr>
          <a:xfrm>
            <a:off x="2935957" y="4244655"/>
            <a:ext cx="1076461" cy="63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Code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354017" y="4244655"/>
            <a:ext cx="1076461" cy="63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Deploy</a:t>
            </a:r>
            <a:endParaRPr lang="en-US" sz="2000" dirty="0">
              <a:latin typeface="Candara" panose="020E0502030303020204" pitchFamily="34" charset="0"/>
            </a:endParaRPr>
          </a:p>
        </p:txBody>
      </p:sp>
      <p:cxnSp>
        <p:nvCxnSpPr>
          <p:cNvPr id="80" name="Straight Arrow Connector 79"/>
          <p:cNvCxnSpPr>
            <a:stCxn id="76" idx="3"/>
            <a:endCxn id="78" idx="1"/>
          </p:cNvCxnSpPr>
          <p:nvPr/>
        </p:nvCxnSpPr>
        <p:spPr>
          <a:xfrm flipV="1">
            <a:off x="2574272" y="4560123"/>
            <a:ext cx="361685" cy="5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8" idx="3"/>
            <a:endCxn id="79" idx="1"/>
          </p:cNvCxnSpPr>
          <p:nvPr/>
        </p:nvCxnSpPr>
        <p:spPr>
          <a:xfrm>
            <a:off x="4012418" y="4560123"/>
            <a:ext cx="3415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5103698" y="5225442"/>
            <a:ext cx="853645" cy="441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Prod Server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949615" y="5217338"/>
            <a:ext cx="853645" cy="441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Test Server</a:t>
            </a:r>
            <a:endParaRPr lang="en-US" sz="1600" dirty="0">
              <a:latin typeface="Candara" panose="020E0502030303020204" pitchFamily="34" charset="0"/>
            </a:endParaRPr>
          </a:p>
        </p:txBody>
      </p:sp>
      <p:pic>
        <p:nvPicPr>
          <p:cNvPr id="84" name="Picture 6" descr="Clock Icon - Download in Colored Outline Sty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681" y="5895632"/>
            <a:ext cx="476908" cy="47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5" name="Straight Arrow Connector 84"/>
          <p:cNvCxnSpPr/>
          <p:nvPr/>
        </p:nvCxnSpPr>
        <p:spPr>
          <a:xfrm flipH="1">
            <a:off x="4382369" y="4866759"/>
            <a:ext cx="515810" cy="34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4898179" y="4866759"/>
            <a:ext cx="638273" cy="349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2" descr="Developer flat isolated icon Royalty Free Vector 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5" t="5390" r="6208" b="11650"/>
          <a:stretch/>
        </p:blipFill>
        <p:spPr bwMode="auto">
          <a:xfrm>
            <a:off x="7575187" y="4109370"/>
            <a:ext cx="888771" cy="90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Rectangle 92"/>
          <p:cNvSpPr/>
          <p:nvPr/>
        </p:nvSpPr>
        <p:spPr>
          <a:xfrm>
            <a:off x="8825643" y="4240245"/>
            <a:ext cx="1076461" cy="63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Code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0243703" y="4240245"/>
            <a:ext cx="1076461" cy="63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Deploy</a:t>
            </a:r>
            <a:endParaRPr lang="en-US" sz="2000" dirty="0">
              <a:latin typeface="Candara" panose="020E0502030303020204" pitchFamily="34" charset="0"/>
            </a:endParaRPr>
          </a:p>
        </p:txBody>
      </p:sp>
      <p:cxnSp>
        <p:nvCxnSpPr>
          <p:cNvPr id="95" name="Straight Arrow Connector 94"/>
          <p:cNvCxnSpPr>
            <a:stCxn id="92" idx="3"/>
            <a:endCxn id="93" idx="1"/>
          </p:cNvCxnSpPr>
          <p:nvPr/>
        </p:nvCxnSpPr>
        <p:spPr>
          <a:xfrm flipV="1">
            <a:off x="8463958" y="4555713"/>
            <a:ext cx="361685" cy="5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93" idx="3"/>
            <a:endCxn id="94" idx="1"/>
          </p:cNvCxnSpPr>
          <p:nvPr/>
        </p:nvCxnSpPr>
        <p:spPr>
          <a:xfrm>
            <a:off x="9902104" y="4555713"/>
            <a:ext cx="3415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441" y="4866759"/>
            <a:ext cx="572491" cy="572491"/>
          </a:xfrm>
          <a:prstGeom prst="rect">
            <a:avLst/>
          </a:prstGeom>
        </p:spPr>
      </p:pic>
      <p:pic>
        <p:nvPicPr>
          <p:cNvPr id="98" name="Picture 4" descr="Technological development, web developer, web page developer, web  programming, website developer icon - Download on Iconfind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094" y="4941398"/>
            <a:ext cx="568087" cy="56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6" descr="Clock Icon - Download in Colored Outline Style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065" y="5030696"/>
            <a:ext cx="476908" cy="47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ectangle 101"/>
          <p:cNvSpPr/>
          <p:nvPr/>
        </p:nvSpPr>
        <p:spPr>
          <a:xfrm>
            <a:off x="11127035" y="5801282"/>
            <a:ext cx="853645" cy="441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Prod Server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9972952" y="5793178"/>
            <a:ext cx="853645" cy="441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Test Server</a:t>
            </a:r>
            <a:endParaRPr lang="en-US" sz="1600" dirty="0">
              <a:latin typeface="Candara" panose="020E0502030303020204" pitchFamily="34" charset="0"/>
            </a:endParaRPr>
          </a:p>
        </p:txBody>
      </p:sp>
      <p:cxnSp>
        <p:nvCxnSpPr>
          <p:cNvPr id="104" name="Straight Arrow Connector 103"/>
          <p:cNvCxnSpPr/>
          <p:nvPr/>
        </p:nvCxnSpPr>
        <p:spPr>
          <a:xfrm flipH="1">
            <a:off x="10405706" y="5442599"/>
            <a:ext cx="515810" cy="34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10921516" y="5442599"/>
            <a:ext cx="638273" cy="349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620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and After Configuration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16</a:t>
            </a:fld>
            <a:endParaRPr lang="en-US"/>
          </a:p>
        </p:txBody>
      </p:sp>
      <p:sp>
        <p:nvSpPr>
          <p:cNvPr id="24" name="Round Single Corner Rectangle 23"/>
          <p:cNvSpPr/>
          <p:nvPr/>
        </p:nvSpPr>
        <p:spPr>
          <a:xfrm>
            <a:off x="164592" y="1371600"/>
            <a:ext cx="1344168" cy="489204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Before</a:t>
            </a:r>
            <a:endParaRPr lang="en-US" sz="2400" dirty="0">
              <a:latin typeface="Candara" panose="020E0502030303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415784" y="1668780"/>
            <a:ext cx="3922776" cy="1321308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Rolling back was a problem since there was no tool to document the different versions of the application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347527" y="3739896"/>
            <a:ext cx="1121963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 Single Corner Rectangle 34"/>
          <p:cNvSpPr/>
          <p:nvPr/>
        </p:nvSpPr>
        <p:spPr>
          <a:xfrm>
            <a:off x="164592" y="3978836"/>
            <a:ext cx="1344168" cy="489204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After</a:t>
            </a:r>
            <a:endParaRPr lang="en-US" sz="2400" dirty="0">
              <a:latin typeface="Candara" panose="020E0502030303020204" pitchFamily="34" charset="0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240" y="5085560"/>
            <a:ext cx="710109" cy="710109"/>
          </a:xfrm>
          <a:prstGeom prst="rect">
            <a:avLst/>
          </a:prstGeom>
        </p:spPr>
      </p:pic>
      <p:cxnSp>
        <p:nvCxnSpPr>
          <p:cNvPr id="60" name="Straight Arrow Connector 59"/>
          <p:cNvCxnSpPr/>
          <p:nvPr/>
        </p:nvCxnSpPr>
        <p:spPr>
          <a:xfrm flipV="1">
            <a:off x="4971308" y="5401666"/>
            <a:ext cx="262192" cy="2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5928349" y="5401599"/>
            <a:ext cx="3810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74904" y="2446020"/>
            <a:ext cx="1133856" cy="530352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Version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663696" y="2436876"/>
            <a:ext cx="1133856" cy="530352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Version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28216" y="1773936"/>
            <a:ext cx="1746504" cy="186537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892808" y="2112264"/>
            <a:ext cx="1335024" cy="566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Delete old version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1892808" y="2934029"/>
            <a:ext cx="1335024" cy="566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Deploy new version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819656" y="1545628"/>
            <a:ext cx="1545336" cy="383756"/>
          </a:xfrm>
          <a:prstGeom prst="roundRect">
            <a:avLst/>
          </a:prstGeom>
          <a:solidFill>
            <a:srgbClr val="5B9BD5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Upgrade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12" name="Straight Arrow Connector 11"/>
          <p:cNvCxnSpPr>
            <a:stCxn id="2" idx="3"/>
            <a:endCxn id="6" idx="1"/>
          </p:cNvCxnSpPr>
          <p:nvPr/>
        </p:nvCxnSpPr>
        <p:spPr>
          <a:xfrm flipV="1">
            <a:off x="1508760" y="2706624"/>
            <a:ext cx="219456" cy="4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3"/>
            <a:endCxn id="46" idx="1"/>
          </p:cNvCxnSpPr>
          <p:nvPr/>
        </p:nvCxnSpPr>
        <p:spPr>
          <a:xfrm flipV="1">
            <a:off x="3474720" y="2702052"/>
            <a:ext cx="188976" cy="4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466344" y="5151157"/>
            <a:ext cx="1133856" cy="530352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Version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755136" y="5142013"/>
            <a:ext cx="1133856" cy="530352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Version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819656" y="4479073"/>
            <a:ext cx="1746504" cy="186537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1984248" y="4817401"/>
            <a:ext cx="1335024" cy="566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Delete old version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1984248" y="5639166"/>
            <a:ext cx="1335024" cy="566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Deploy new version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1911096" y="4250765"/>
            <a:ext cx="1545336" cy="383756"/>
          </a:xfrm>
          <a:prstGeom prst="roundRect">
            <a:avLst/>
          </a:prstGeom>
          <a:solidFill>
            <a:srgbClr val="5B9BD5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Upgrade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70" name="Straight Arrow Connector 69"/>
          <p:cNvCxnSpPr>
            <a:stCxn id="57" idx="3"/>
            <a:endCxn id="62" idx="1"/>
          </p:cNvCxnSpPr>
          <p:nvPr/>
        </p:nvCxnSpPr>
        <p:spPr>
          <a:xfrm flipV="1">
            <a:off x="1600200" y="5411761"/>
            <a:ext cx="219456" cy="4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2" idx="3"/>
            <a:endCxn id="59" idx="1"/>
          </p:cNvCxnSpPr>
          <p:nvPr/>
        </p:nvCxnSpPr>
        <p:spPr>
          <a:xfrm flipV="1">
            <a:off x="3566160" y="5407189"/>
            <a:ext cx="188976" cy="4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6379464" y="5123725"/>
            <a:ext cx="1133856" cy="530352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Version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9668256" y="5114581"/>
            <a:ext cx="1133856" cy="530352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Version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732776" y="4342205"/>
            <a:ext cx="1746504" cy="209368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/>
          <p:cNvSpPr/>
          <p:nvPr/>
        </p:nvSpPr>
        <p:spPr>
          <a:xfrm>
            <a:off x="7897368" y="4434842"/>
            <a:ext cx="1335024" cy="566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Delete old version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7897368" y="5715403"/>
            <a:ext cx="1335024" cy="566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Deploy new version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7824216" y="3994733"/>
            <a:ext cx="1545336" cy="383756"/>
          </a:xfrm>
          <a:prstGeom prst="roundRect">
            <a:avLst/>
          </a:prstGeom>
          <a:solidFill>
            <a:srgbClr val="5B9BD5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Upgrade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89" name="Straight Arrow Connector 88"/>
          <p:cNvCxnSpPr>
            <a:stCxn id="72" idx="3"/>
            <a:endCxn id="74" idx="1"/>
          </p:cNvCxnSpPr>
          <p:nvPr/>
        </p:nvCxnSpPr>
        <p:spPr>
          <a:xfrm>
            <a:off x="7513320" y="5388901"/>
            <a:ext cx="219456" cy="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4" idx="3"/>
            <a:endCxn id="73" idx="1"/>
          </p:cNvCxnSpPr>
          <p:nvPr/>
        </p:nvCxnSpPr>
        <p:spPr>
          <a:xfrm flipV="1">
            <a:off x="9479280" y="5379757"/>
            <a:ext cx="188976" cy="9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ounded Rectangle 90"/>
          <p:cNvSpPr/>
          <p:nvPr/>
        </p:nvSpPr>
        <p:spPr>
          <a:xfrm>
            <a:off x="7897368" y="5073506"/>
            <a:ext cx="1335024" cy="566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Document old version</a:t>
            </a:r>
            <a:endParaRPr lang="en-US" sz="16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177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Outcomes of </a:t>
            </a:r>
            <a:r>
              <a:rPr lang="en-US" dirty="0" smtClean="0"/>
              <a:t>Managed </a:t>
            </a:r>
            <a:r>
              <a:rPr lang="en-US" dirty="0"/>
              <a:t>Configurations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Infrastructure-as-a-Code (</a:t>
            </a:r>
            <a:r>
              <a:rPr lang="en-US" dirty="0" err="1"/>
              <a:t>IaaC</a:t>
            </a:r>
            <a:r>
              <a:rPr lang="en-US" dirty="0"/>
              <a:t>)</a:t>
            </a:r>
          </a:p>
          <a:p>
            <a:pPr lvl="1"/>
            <a:r>
              <a:rPr lang="en-US" dirty="0" err="1" smtClean="0"/>
              <a:t>IaaC</a:t>
            </a:r>
            <a:r>
              <a:rPr lang="en-US" dirty="0" smtClean="0"/>
              <a:t> </a:t>
            </a:r>
            <a:r>
              <a:rPr lang="en-US" dirty="0"/>
              <a:t>in simplest terms is a code or script the automates the environment necessary for development, without manually completing all the steps necessary to build the environment. </a:t>
            </a:r>
            <a:endParaRPr lang="en-US" dirty="0" smtClean="0"/>
          </a:p>
          <a:p>
            <a:pPr lvl="1"/>
            <a:r>
              <a:rPr lang="en-US" dirty="0" smtClean="0"/>
              <a:t>Using </a:t>
            </a:r>
            <a:r>
              <a:rPr lang="en-US" dirty="0"/>
              <a:t>the word ‘environment’ </a:t>
            </a:r>
            <a:r>
              <a:rPr lang="en-US" dirty="0" err="1" smtClean="0"/>
              <a:t>referrs</a:t>
            </a:r>
            <a:r>
              <a:rPr lang="en-US" dirty="0" smtClean="0"/>
              <a:t> </a:t>
            </a:r>
            <a:r>
              <a:rPr lang="en-US" dirty="0"/>
              <a:t>to the set up of all computing resources required to create the infrastructure to perform DevOps actions. This could be servers, networks of configurations and other resources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Configuration-as-a-Code (</a:t>
            </a:r>
            <a:r>
              <a:rPr lang="en-US" dirty="0" err="1"/>
              <a:t>CaaC</a:t>
            </a:r>
            <a:r>
              <a:rPr lang="en-US" dirty="0"/>
              <a:t>)</a:t>
            </a:r>
          </a:p>
          <a:p>
            <a:pPr lvl="1"/>
            <a:r>
              <a:rPr lang="en-US" dirty="0" err="1" smtClean="0"/>
              <a:t>CaaC</a:t>
            </a:r>
            <a:r>
              <a:rPr lang="en-US" dirty="0" smtClean="0"/>
              <a:t> </a:t>
            </a:r>
            <a:r>
              <a:rPr lang="en-US" dirty="0"/>
              <a:t>is a string of code or script that standardizes configurations within a given resource, like a server or network. </a:t>
            </a:r>
            <a:endParaRPr lang="en-US" dirty="0" smtClean="0"/>
          </a:p>
          <a:p>
            <a:pPr lvl="1"/>
            <a:r>
              <a:rPr lang="en-US" dirty="0" smtClean="0"/>
              <a:t>These </a:t>
            </a:r>
            <a:r>
              <a:rPr lang="en-US" dirty="0"/>
              <a:t>configurations are applied during the deployment phase to ensure the configuration of the infrastructure makes sense for the application.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093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</a:t>
            </a:r>
            <a:r>
              <a:rPr lang="en-US" dirty="0" err="1"/>
              <a:t>IaaC</a:t>
            </a:r>
            <a:r>
              <a:rPr lang="en-US" dirty="0"/>
              <a:t> and </a:t>
            </a:r>
            <a:r>
              <a:rPr lang="en-US" dirty="0" err="1"/>
              <a:t>CaaC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11650767" cy="48567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These </a:t>
            </a:r>
            <a:r>
              <a:rPr lang="en-US" dirty="0"/>
              <a:t>are some of the benefits of the two key </a:t>
            </a:r>
            <a:r>
              <a:rPr lang="en-US" dirty="0" smtClean="0"/>
              <a:t>outcomes:</a:t>
            </a:r>
            <a:endParaRPr lang="en-US" dirty="0"/>
          </a:p>
          <a:p>
            <a:pPr lvl="1"/>
            <a:r>
              <a:rPr lang="en-US" dirty="0"/>
              <a:t>Automation of the infrastructure environment provides standardization</a:t>
            </a:r>
          </a:p>
          <a:p>
            <a:pPr lvl="1"/>
            <a:r>
              <a:rPr lang="en-US" dirty="0"/>
              <a:t>Setups are free of human error</a:t>
            </a:r>
          </a:p>
          <a:p>
            <a:pPr lvl="1"/>
            <a:r>
              <a:rPr lang="en-US" dirty="0"/>
              <a:t>Collaboration is enhanced between operations and development</a:t>
            </a:r>
          </a:p>
          <a:p>
            <a:pPr lvl="1"/>
            <a:r>
              <a:rPr lang="en-US" dirty="0"/>
              <a:t>Keeps configurations from drifting</a:t>
            </a:r>
          </a:p>
          <a:p>
            <a:pPr lvl="1"/>
            <a:r>
              <a:rPr lang="en-US" dirty="0"/>
              <a:t>Makes infrastructure more flexible, ready to scale</a:t>
            </a:r>
          </a:p>
          <a:p>
            <a:pPr lvl="1"/>
            <a:r>
              <a:rPr lang="en-US" dirty="0"/>
              <a:t>Each step is consistent across all resources</a:t>
            </a:r>
          </a:p>
          <a:p>
            <a:pPr lvl="1"/>
            <a:r>
              <a:rPr lang="en-US" dirty="0"/>
              <a:t>Version control is a given</a:t>
            </a:r>
          </a:p>
          <a:p>
            <a:r>
              <a:rPr lang="en-US" dirty="0"/>
              <a:t>With these benefits applied to an organization, efficiency and greater agility are a natural result. </a:t>
            </a:r>
            <a:endParaRPr lang="en-US" dirty="0" smtClean="0"/>
          </a:p>
          <a:p>
            <a:r>
              <a:rPr lang="en-US" dirty="0" smtClean="0"/>
              <a:t>DevOps </a:t>
            </a:r>
            <a:r>
              <a:rPr lang="en-US" dirty="0"/>
              <a:t>is practically synonymous with configuration management, </a:t>
            </a:r>
            <a:r>
              <a:rPr lang="en-US" dirty="0" err="1"/>
              <a:t>IaaC</a:t>
            </a:r>
            <a:r>
              <a:rPr lang="en-US" dirty="0"/>
              <a:t>, and </a:t>
            </a:r>
            <a:r>
              <a:rPr lang="en-US" dirty="0" err="1"/>
              <a:t>CaaC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460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Management Tools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8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What </a:t>
            </a:r>
            <a:r>
              <a:rPr lang="en-US" dirty="0"/>
              <a:t>is Configuration </a:t>
            </a:r>
            <a:r>
              <a:rPr lang="en-US" dirty="0" smtClean="0"/>
              <a:t>Management?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Before and After Configuration Management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Configuration </a:t>
            </a:r>
            <a:r>
              <a:rPr lang="en-US" dirty="0"/>
              <a:t>Management </a:t>
            </a:r>
            <a:r>
              <a:rPr lang="en-US" dirty="0" smtClean="0"/>
              <a:t>Tools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What is </a:t>
            </a:r>
            <a:r>
              <a:rPr lang="en-US" dirty="0" err="1" smtClean="0"/>
              <a:t>Ansible</a:t>
            </a:r>
            <a:r>
              <a:rPr lang="en-US" dirty="0" smtClean="0"/>
              <a:t>?</a:t>
            </a:r>
          </a:p>
          <a:p>
            <a:pPr>
              <a:lnSpc>
                <a:spcPct val="150000"/>
              </a:lnSpc>
            </a:pPr>
            <a:r>
              <a:rPr lang="en-US" dirty="0" err="1" smtClean="0"/>
              <a:t>Ansible</a:t>
            </a:r>
            <a:r>
              <a:rPr lang="en-US" dirty="0" smtClean="0"/>
              <a:t> Features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Ansible</a:t>
            </a:r>
            <a:r>
              <a:rPr lang="en-US" dirty="0"/>
              <a:t> </a:t>
            </a:r>
            <a:r>
              <a:rPr lang="en-US" dirty="0" smtClean="0"/>
              <a:t>Case Study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Ansible</a:t>
            </a:r>
            <a:r>
              <a:rPr lang="en-US" dirty="0"/>
              <a:t> </a:t>
            </a:r>
            <a:r>
              <a:rPr lang="en-US" dirty="0" smtClean="0"/>
              <a:t>for Orchestration, Provisioning, CM, AD, and Security</a:t>
            </a:r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989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Management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026" name="Picture 2" descr="Configuration Management Too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295" y="1315440"/>
            <a:ext cx="6667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56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2050" name="Picture 2" descr="Top 8 Tools of Configuration Managemen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" t="11162" r="5468" b="47222"/>
          <a:stretch/>
        </p:blipFill>
        <p:spPr bwMode="auto">
          <a:xfrm>
            <a:off x="1901952" y="1300899"/>
            <a:ext cx="7616952" cy="495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54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2050" name="Picture 2" descr="Top 8 Tools of Configuration Managemen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" t="52502" r="5468" b="4478"/>
          <a:stretch/>
        </p:blipFill>
        <p:spPr bwMode="auto">
          <a:xfrm>
            <a:off x="1911096" y="1380745"/>
            <a:ext cx="7616952" cy="512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04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Ansible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78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Ansible</a:t>
            </a:r>
            <a:r>
              <a:rPr lang="en-US" dirty="0"/>
              <a:t>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24</a:t>
            </a:fld>
            <a:endParaRPr lang="en-US"/>
          </a:p>
        </p:txBody>
      </p:sp>
      <p:pic>
        <p:nvPicPr>
          <p:cNvPr id="8194" name="Picture 2" descr="https://miro.medium.com/max/1276/1*_XYxQjme5PJO5JdDNqFuBg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7"/>
          <a:stretch/>
        </p:blipFill>
        <p:spPr bwMode="auto">
          <a:xfrm>
            <a:off x="2368422" y="1406880"/>
            <a:ext cx="6857873" cy="4808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22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Ansible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7" y="1406880"/>
            <a:ext cx="9637721" cy="4746091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Ansible</a:t>
            </a:r>
            <a:r>
              <a:rPr lang="en-US" sz="2200" dirty="0" smtClean="0"/>
              <a:t> is a Configuration Management, Deployment, and Orchestration tool</a:t>
            </a:r>
          </a:p>
          <a:p>
            <a:r>
              <a:rPr lang="en-US" sz="2200" dirty="0" smtClean="0"/>
              <a:t>It is a “push-based</a:t>
            </a:r>
            <a:r>
              <a:rPr lang="en-US" sz="2200" dirty="0"/>
              <a:t>” Configuration </a:t>
            </a:r>
            <a:r>
              <a:rPr lang="en-US" sz="2200" dirty="0" smtClean="0"/>
              <a:t>Management tool</a:t>
            </a:r>
          </a:p>
          <a:p>
            <a:r>
              <a:rPr lang="en-US" sz="2200" dirty="0" smtClean="0"/>
              <a:t>It automates your entire IT infrastructure by providing large productivity gain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122" name="Picture 2" descr="Ansible - Wikidat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3435" y="1406880"/>
            <a:ext cx="1486875" cy="183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5224" t="40298" r="40447" b="22028"/>
          <a:stretch/>
        </p:blipFill>
        <p:spPr>
          <a:xfrm>
            <a:off x="2478401" y="2835381"/>
            <a:ext cx="7689727" cy="367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9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Ansible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170" name="Picture 2" descr="https://miro.medium.com/max/950/1*QwQONMtEG1XuF0AhKb_wL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26" y="1973662"/>
            <a:ext cx="4524375" cy="375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nsible-Simple-Powerful-Agentles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7" t="19914" r="74944" b="28865"/>
          <a:stretch/>
        </p:blipFill>
        <p:spPr bwMode="auto">
          <a:xfrm>
            <a:off x="4929340" y="1273161"/>
            <a:ext cx="820134" cy="127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Ansible-Simple-Powerful-Agentles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28" t="20248" r="13458" b="26505"/>
          <a:stretch/>
        </p:blipFill>
        <p:spPr bwMode="auto">
          <a:xfrm>
            <a:off x="4927927" y="2784210"/>
            <a:ext cx="822960" cy="86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806913" y="1406880"/>
            <a:ext cx="6191378" cy="9686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Simple to install and setup and very easy to learn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10" name="Picture 4" descr="Ansible-Simple-Powerful-Agentless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41" t="21650" r="43315" b="27129"/>
          <a:stretch/>
        </p:blipFill>
        <p:spPr bwMode="auto">
          <a:xfrm>
            <a:off x="4983953" y="4098207"/>
            <a:ext cx="822960" cy="87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5806913" y="2732515"/>
            <a:ext cx="6191378" cy="9686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No need for any agent or client software to manage nodes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806913" y="4052617"/>
            <a:ext cx="6191378" cy="9686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Capabilities to model complex IT workflows and orchestrate your entire IT infrastructure 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813942" y="5372719"/>
            <a:ext cx="6191378" cy="9686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Extensible with modules written in any programming language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7176" name="Picture 8" descr="Free Icon | Efficienc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318" y="5424415"/>
            <a:ext cx="642156" cy="64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16916" y="6140135"/>
            <a:ext cx="822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Eras Light ITC" panose="020B0402030504020804" pitchFamily="34" charset="0"/>
              </a:rPr>
              <a:t>EFFICENT</a:t>
            </a:r>
            <a:endParaRPr lang="en-US" sz="1200" b="1" dirty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62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Ansible</a:t>
            </a:r>
            <a:r>
              <a:rPr lang="en-US" dirty="0"/>
              <a:t> Case </a:t>
            </a:r>
            <a:r>
              <a:rPr lang="en-US" dirty="0" smtClean="0"/>
              <a:t>Study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66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Ansible</a:t>
            </a:r>
            <a:r>
              <a:rPr lang="en-US" dirty="0"/>
              <a:t> Case </a:t>
            </a:r>
            <a:r>
              <a:rPr lang="en-US" dirty="0" smtClean="0"/>
              <a:t>Study: NASA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NASA wanted to move 65 applications from traditional hardware based data centers to cloud based environment</a:t>
            </a:r>
          </a:p>
          <a:p>
            <a:r>
              <a:rPr lang="en-US" dirty="0" smtClean="0"/>
              <a:t>What NASA wanted to achieve: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855" y="3160554"/>
            <a:ext cx="8450130" cy="2992417"/>
          </a:xfrm>
          <a:prstGeom prst="rect">
            <a:avLst/>
          </a:prstGeom>
        </p:spPr>
      </p:pic>
      <p:pic>
        <p:nvPicPr>
          <p:cNvPr id="9224" name="Picture 8" descr="Symbols of NASA | NAS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3" r="21644"/>
          <a:stretch/>
        </p:blipFill>
        <p:spPr bwMode="auto">
          <a:xfrm>
            <a:off x="10608403" y="5141705"/>
            <a:ext cx="1389888" cy="121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51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Applications were migrated “as is” to cloud environment.</a:t>
            </a:r>
          </a:p>
          <a:p>
            <a:r>
              <a:rPr lang="en-US" dirty="0" smtClean="0"/>
              <a:t>Environment spanning multiple VPCs and AWS accounts was created which couldn’t be easily managed</a:t>
            </a:r>
          </a:p>
          <a:p>
            <a:r>
              <a:rPr lang="en-US" dirty="0" smtClean="0"/>
              <a:t>Managing access rights, security patching, and other simple tasks became tedious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8" descr="Symbols of NASA | NAS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3" r="21644"/>
          <a:stretch/>
        </p:blipFill>
        <p:spPr bwMode="auto">
          <a:xfrm>
            <a:off x="10608403" y="5141705"/>
            <a:ext cx="1389888" cy="121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120 Workloads Migrated to Azure in 60 days - CloudStor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409" y="3344344"/>
            <a:ext cx="3364992" cy="314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44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Configuration Management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701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980" t="25374" r="29550" b="24776"/>
          <a:stretch/>
        </p:blipFill>
        <p:spPr>
          <a:xfrm>
            <a:off x="621038" y="1521610"/>
            <a:ext cx="10223746" cy="4516629"/>
          </a:xfrm>
          <a:prstGeom prst="rect">
            <a:avLst/>
          </a:prstGeom>
        </p:spPr>
      </p:pic>
      <p:pic>
        <p:nvPicPr>
          <p:cNvPr id="6" name="Picture 8" descr="Symbols of NASA | NAS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3" r="21644"/>
          <a:stretch/>
        </p:blipFill>
        <p:spPr bwMode="auto">
          <a:xfrm>
            <a:off x="10608403" y="5141705"/>
            <a:ext cx="1389888" cy="121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51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Ansible</a:t>
            </a:r>
            <a:r>
              <a:rPr lang="en-US" dirty="0" smtClean="0"/>
              <a:t> Tower to the rescue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789" t="25472" r="28746" b="22294"/>
          <a:stretch/>
        </p:blipFill>
        <p:spPr>
          <a:xfrm>
            <a:off x="347526" y="1406880"/>
            <a:ext cx="10529741" cy="4725947"/>
          </a:xfrm>
          <a:prstGeom prst="rect">
            <a:avLst/>
          </a:prstGeom>
        </p:spPr>
      </p:pic>
      <p:pic>
        <p:nvPicPr>
          <p:cNvPr id="6" name="Picture 8" descr="Symbols of NASA | NAS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3" r="21644"/>
          <a:stretch/>
        </p:blipFill>
        <p:spPr bwMode="auto">
          <a:xfrm>
            <a:off x="10608403" y="5141705"/>
            <a:ext cx="1389888" cy="121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31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Ansible</a:t>
            </a:r>
            <a:r>
              <a:rPr lang="en-US" dirty="0"/>
              <a:t> Tower </a:t>
            </a:r>
            <a:r>
              <a:rPr lang="en-US" dirty="0" err="1" smtClean="0"/>
              <a:t>Dahsboard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11266" name="Picture 2" descr="Ansible Tower - Standard subscription (1 year) | www.shi.co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" t="25468" r="3538" b="25795"/>
          <a:stretch/>
        </p:blipFill>
        <p:spPr bwMode="auto">
          <a:xfrm>
            <a:off x="173736" y="1316736"/>
            <a:ext cx="2414016" cy="94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Ansible made easy: an introduction to Ansible Tower | Devote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26" y="2262894"/>
            <a:ext cx="7150554" cy="420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Symbols of NASA | NAS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3" r="21644"/>
          <a:stretch/>
        </p:blipFill>
        <p:spPr bwMode="auto">
          <a:xfrm>
            <a:off x="10608403" y="5141705"/>
            <a:ext cx="1389888" cy="121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8432048" y="1861267"/>
            <a:ext cx="3044952" cy="132588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Provides status summary of all jobs</a:t>
            </a:r>
            <a:endParaRPr lang="en-US" sz="24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432048" y="3700770"/>
            <a:ext cx="3044952" cy="132588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Divided organization into groups to manage access permissions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08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Updating </a:t>
            </a:r>
            <a:r>
              <a:rPr lang="en-US" b="1" dirty="0" smtClean="0"/>
              <a:t>nasa.gov</a:t>
            </a:r>
            <a:r>
              <a:rPr lang="en-US" dirty="0" smtClean="0"/>
              <a:t> went from 1 hour to 5 minutes</a:t>
            </a:r>
          </a:p>
          <a:p>
            <a:r>
              <a:rPr lang="en-US" dirty="0" smtClean="0"/>
              <a:t>Security patching updates went from multi-day process to 45 minutes</a:t>
            </a:r>
          </a:p>
          <a:p>
            <a:r>
              <a:rPr lang="en-US" dirty="0" smtClean="0"/>
              <a:t>Provisioning OS accounts across entire environment under 10 minutes</a:t>
            </a:r>
          </a:p>
          <a:p>
            <a:r>
              <a:rPr lang="en-US" dirty="0" smtClean="0"/>
              <a:t>Application stacks set up time reduced from 1-2 hours to 10 minutes</a:t>
            </a:r>
          </a:p>
          <a:p>
            <a:r>
              <a:rPr lang="en-US" dirty="0" smtClean="0"/>
              <a:t>Achieved near real-time RAM and disk-monitoring </a:t>
            </a:r>
          </a:p>
          <a:p>
            <a:r>
              <a:rPr lang="en-US" dirty="0" smtClean="0"/>
              <a:t>Baselining standard AMIs from 1 hour manual process to invisible process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8" descr="Symbols of NASA | NAS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3" r="21644"/>
          <a:stretch/>
        </p:blipFill>
        <p:spPr bwMode="auto">
          <a:xfrm>
            <a:off x="10608403" y="5141705"/>
            <a:ext cx="1389888" cy="121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50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Ansible</a:t>
            </a:r>
            <a:r>
              <a:rPr lang="en-US" dirty="0"/>
              <a:t> Architecture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75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Ansible</a:t>
            </a:r>
            <a:r>
              <a:rPr lang="en-US" dirty="0"/>
              <a:t>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4344" name="Picture 8" descr="Ansible Tutorial for Beginners – Learn Ansible Basic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99" y="1208085"/>
            <a:ext cx="10561193" cy="514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 Single Corner Rectangle 4"/>
          <p:cNvSpPr/>
          <p:nvPr/>
        </p:nvSpPr>
        <p:spPr>
          <a:xfrm>
            <a:off x="8540496" y="1265769"/>
            <a:ext cx="2532888" cy="941832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4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Ansible</a:t>
            </a:r>
            <a:r>
              <a:rPr lang="en-US" dirty="0"/>
              <a:t> Playbook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2697" t="37493" r="37851" b="21746"/>
          <a:stretch/>
        </p:blipFill>
        <p:spPr>
          <a:xfrm>
            <a:off x="2607131" y="2410631"/>
            <a:ext cx="8804581" cy="408224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7306002" cy="1784375"/>
          </a:xfrm>
          <a:solidFill>
            <a:schemeClr val="bg1"/>
          </a:solidFill>
        </p:spPr>
        <p:txBody>
          <a:bodyPr>
            <a:normAutofit fontScale="92500"/>
          </a:bodyPr>
          <a:lstStyle/>
          <a:p>
            <a:r>
              <a:rPr lang="en-US" dirty="0" smtClean="0"/>
              <a:t>Playbooks are simple files (YAML)</a:t>
            </a:r>
          </a:p>
          <a:p>
            <a:r>
              <a:rPr lang="en-US" dirty="0" smtClean="0"/>
              <a:t>Declare configuration and orchestrate manual ordered processes</a:t>
            </a:r>
          </a:p>
          <a:p>
            <a:r>
              <a:rPr lang="en-US" dirty="0" smtClean="0"/>
              <a:t>Launch tasks synchronously and a</a:t>
            </a:r>
            <a:r>
              <a:rPr lang="en-US" dirty="0"/>
              <a:t> synchronously</a:t>
            </a:r>
          </a:p>
        </p:txBody>
      </p:sp>
      <p:sp>
        <p:nvSpPr>
          <p:cNvPr id="7" name="Rectangle 6"/>
          <p:cNvSpPr/>
          <p:nvPr/>
        </p:nvSpPr>
        <p:spPr>
          <a:xfrm>
            <a:off x="2093976" y="5678424"/>
            <a:ext cx="4087368" cy="338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82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Ansible</a:t>
            </a:r>
            <a:r>
              <a:rPr lang="en-US" dirty="0"/>
              <a:t> Playbook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2050" name="Picture 2" descr="Ansible Playbook Examples - Sample Ansible Playbooks | Devops Junc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40"/>
          <a:stretch/>
        </p:blipFill>
        <p:spPr bwMode="auto">
          <a:xfrm>
            <a:off x="1645726" y="1334286"/>
            <a:ext cx="9054365" cy="5031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90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326" y="0"/>
            <a:ext cx="5182323" cy="679227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0326" y="783259"/>
            <a:ext cx="569097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404040"/>
                </a:solidFill>
                <a:latin typeface="Candara" panose="020E0502030303020204" pitchFamily="34" charset="0"/>
              </a:rPr>
              <a:t>In this example, </a:t>
            </a:r>
            <a:endParaRPr lang="en-US" sz="3200" dirty="0" smtClean="0">
              <a:solidFill>
                <a:srgbClr val="404040"/>
              </a:solidFill>
              <a:latin typeface="Candara" panose="020E0502030303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404040"/>
                </a:solidFill>
                <a:latin typeface="Candara" panose="020E0502030303020204" pitchFamily="34" charset="0"/>
              </a:rPr>
              <a:t>the </a:t>
            </a:r>
            <a:r>
              <a:rPr lang="en-US" sz="3200" dirty="0">
                <a:solidFill>
                  <a:srgbClr val="404040"/>
                </a:solidFill>
                <a:latin typeface="Candara" panose="020E0502030303020204" pitchFamily="34" charset="0"/>
              </a:rPr>
              <a:t>first play targets the web servers; </a:t>
            </a:r>
            <a:endParaRPr lang="en-US" sz="3200" dirty="0" smtClean="0">
              <a:solidFill>
                <a:srgbClr val="404040"/>
              </a:solidFill>
              <a:latin typeface="Candara" panose="020E0502030303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rgbClr val="404040"/>
                </a:solidFill>
                <a:latin typeface="Candara" panose="020E0502030303020204" pitchFamily="34" charset="0"/>
              </a:rPr>
              <a:t>the </a:t>
            </a:r>
            <a:r>
              <a:rPr lang="en-US" sz="3200" dirty="0">
                <a:solidFill>
                  <a:srgbClr val="404040"/>
                </a:solidFill>
                <a:latin typeface="Candara" panose="020E0502030303020204" pitchFamily="34" charset="0"/>
              </a:rPr>
              <a:t>second play targets the database servers.</a:t>
            </a:r>
            <a:endParaRPr lang="en-US" sz="32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1496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</a:t>
            </a:r>
            <a:r>
              <a:rPr lang="en-US" dirty="0" err="1" smtClean="0"/>
              <a:t>Ansible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21" y="1278509"/>
            <a:ext cx="1371600" cy="13716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3074" name="Picture 2" descr="2,694 Configuration Management Cliparts, Stock Vector and Royalty Free Configuration  Management Illustrations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9" t="14507" r="13177" b="14240"/>
          <a:stretch/>
        </p:blipFill>
        <p:spPr bwMode="auto">
          <a:xfrm>
            <a:off x="421870" y="3040942"/>
            <a:ext cx="1433199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ity Cloud - Public cloud computing for business critical applicati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550" y="1278509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rovision Icons - 60 free icons"/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551" y="3074299"/>
            <a:ext cx="1371599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383" y="4899171"/>
            <a:ext cx="2074872" cy="1371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35921" y="1676023"/>
            <a:ext cx="3897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3E77AB"/>
                </a:solidFill>
                <a:latin typeface="Candara" panose="020E0502030303020204" pitchFamily="34" charset="0"/>
              </a:rPr>
              <a:t>Application Deployment</a:t>
            </a:r>
            <a:endParaRPr lang="en-US" sz="2800" dirty="0">
              <a:solidFill>
                <a:srgbClr val="3E77AB"/>
              </a:solidFill>
              <a:latin typeface="Candara" panose="020E05020303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55069" y="3571528"/>
            <a:ext cx="4416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3E77AB"/>
                </a:solidFill>
                <a:latin typeface="Candara" panose="020E0502030303020204" pitchFamily="34" charset="0"/>
              </a:rPr>
              <a:t>Configuration Management</a:t>
            </a:r>
            <a:endParaRPr lang="en-US" sz="2800" dirty="0">
              <a:solidFill>
                <a:srgbClr val="3E77AB"/>
              </a:solidFill>
              <a:latin typeface="Candara" panose="020E0502030303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21536" y="3588477"/>
            <a:ext cx="4416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3E77AB"/>
                </a:solidFill>
                <a:latin typeface="Candara" panose="020E0502030303020204" pitchFamily="34" charset="0"/>
              </a:rPr>
              <a:t>Provisioning</a:t>
            </a:r>
            <a:endParaRPr lang="en-US" sz="2800" dirty="0">
              <a:solidFill>
                <a:srgbClr val="3E77AB"/>
              </a:solidFill>
              <a:latin typeface="Candara" panose="020E0502030303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87310" y="1691384"/>
            <a:ext cx="4416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3E77AB"/>
                </a:solidFill>
                <a:latin typeface="Candara" panose="020E0502030303020204" pitchFamily="34" charset="0"/>
              </a:rPr>
              <a:t>Orchestration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79255" y="5467033"/>
            <a:ext cx="4416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3E77AB"/>
                </a:solidFill>
                <a:latin typeface="Candara" panose="020E0502030303020204" pitchFamily="34" charset="0"/>
              </a:rPr>
              <a:t>Security and Compliance</a:t>
            </a:r>
            <a:endParaRPr lang="en-US" sz="2800" dirty="0">
              <a:solidFill>
                <a:srgbClr val="3E77AB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81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6267" r="13348" b="6134"/>
          <a:stretch/>
        </p:blipFill>
        <p:spPr>
          <a:xfrm>
            <a:off x="3099817" y="1358874"/>
            <a:ext cx="5148071" cy="507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4956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</a:t>
            </a:r>
            <a:r>
              <a:rPr lang="en-US" dirty="0" err="1"/>
              <a:t>Ansible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Provision</a:t>
            </a:r>
          </a:p>
          <a:p>
            <a:pPr lvl="1"/>
            <a:r>
              <a:rPr lang="en-US" dirty="0" smtClean="0"/>
              <a:t>Creation </a:t>
            </a:r>
            <a:r>
              <a:rPr lang="en-US" dirty="0"/>
              <a:t>of resources. Resources can be server, files, folder, user, application etc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Orchestration</a:t>
            </a:r>
          </a:p>
          <a:p>
            <a:pPr lvl="1"/>
            <a:r>
              <a:rPr lang="en-US" dirty="0" smtClean="0"/>
              <a:t>Once </a:t>
            </a:r>
            <a:r>
              <a:rPr lang="en-US" dirty="0"/>
              <a:t>the resources are created, ensuring that the same properties are applied to the newly created </a:t>
            </a:r>
            <a:r>
              <a:rPr lang="en-US" dirty="0" smtClean="0"/>
              <a:t>resources</a:t>
            </a:r>
            <a:endParaRPr lang="en-US" dirty="0"/>
          </a:p>
          <a:p>
            <a:r>
              <a:rPr lang="en-US" dirty="0" smtClean="0"/>
              <a:t>Application Deployment</a:t>
            </a:r>
          </a:p>
          <a:p>
            <a:pPr lvl="1"/>
            <a:r>
              <a:rPr lang="en-US" dirty="0" smtClean="0"/>
              <a:t>Deploy </a:t>
            </a:r>
            <a:r>
              <a:rPr lang="en-US" dirty="0"/>
              <a:t>the code to the </a:t>
            </a:r>
            <a:r>
              <a:rPr lang="en-US" dirty="0" smtClean="0"/>
              <a:t>server</a:t>
            </a:r>
            <a:endParaRPr lang="en-US" dirty="0"/>
          </a:p>
          <a:p>
            <a:r>
              <a:rPr lang="en-US" dirty="0" smtClean="0"/>
              <a:t>Configuration Management</a:t>
            </a:r>
          </a:p>
          <a:p>
            <a:pPr lvl="1"/>
            <a:r>
              <a:rPr lang="en-US" dirty="0" smtClean="0"/>
              <a:t>Managing </a:t>
            </a:r>
            <a:r>
              <a:rPr lang="en-US" dirty="0"/>
              <a:t>day to day activities like patching, rebooting, updating resources etc.int he specific group of servers.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34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 </a:t>
            </a:r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Ansible</a:t>
            </a:r>
            <a:r>
              <a:rPr lang="en-US" dirty="0" smtClean="0"/>
              <a:t>, you can quickly </a:t>
            </a:r>
            <a:r>
              <a:rPr lang="en-US" dirty="0"/>
              <a:t>and easily deploy multitier apps. </a:t>
            </a:r>
            <a:endParaRPr lang="en-US" dirty="0" smtClean="0"/>
          </a:p>
          <a:p>
            <a:r>
              <a:rPr lang="en-US" dirty="0" smtClean="0"/>
              <a:t>You </a:t>
            </a:r>
            <a:r>
              <a:rPr lang="en-US" dirty="0"/>
              <a:t>won’t need to write custom code to automate your systems; you list the tasks required to be done by writing a playbook, and </a:t>
            </a:r>
            <a:r>
              <a:rPr lang="en-US" dirty="0" err="1"/>
              <a:t>Ansible</a:t>
            </a:r>
            <a:r>
              <a:rPr lang="en-US" dirty="0"/>
              <a:t> will figure out how to get your systems to the state you want them to be in.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other words, you won’t have to configure the applications on every machine manually. </a:t>
            </a:r>
            <a:endParaRPr lang="en-US" dirty="0" smtClean="0"/>
          </a:p>
          <a:p>
            <a:r>
              <a:rPr lang="en-US" dirty="0" smtClean="0"/>
              <a:t>When </a:t>
            </a:r>
            <a:r>
              <a:rPr lang="en-US" dirty="0"/>
              <a:t>you run a playbook from your control machine, </a:t>
            </a:r>
            <a:r>
              <a:rPr lang="en-US" dirty="0" err="1"/>
              <a:t>Ansible</a:t>
            </a:r>
            <a:r>
              <a:rPr lang="en-US" dirty="0"/>
              <a:t> uses SSH to communicate with the remote hosts and run all the commands (tasks).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04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 </a:t>
            </a:r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336" t="34622" r="28746" b="23585"/>
          <a:stretch/>
        </p:blipFill>
        <p:spPr>
          <a:xfrm>
            <a:off x="539338" y="2093976"/>
            <a:ext cx="11036167" cy="405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6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Orchestration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Orchestration </a:t>
            </a:r>
            <a:r>
              <a:rPr lang="en-US" dirty="0"/>
              <a:t>involves bringing different elements into a beautifully run whole operation—similar to the way a musical conductor brings the notes produced by all the different instruments into a cohesive artistic work. 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example, with application deployment, you need to manage not just the front-end and backend services but the databases, networks, storage, and so </a:t>
            </a:r>
            <a:r>
              <a:rPr lang="en-US" dirty="0" smtClean="0"/>
              <a:t>on.</a:t>
            </a:r>
          </a:p>
          <a:p>
            <a:r>
              <a:rPr lang="en-US" dirty="0" smtClean="0"/>
              <a:t>You </a:t>
            </a:r>
            <a:r>
              <a:rPr lang="en-US" dirty="0"/>
              <a:t>also need to make sure that all the tasks are handled in the proper order.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Orchestration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Ansible</a:t>
            </a:r>
            <a:r>
              <a:rPr lang="en-US" dirty="0" smtClean="0"/>
              <a:t> </a:t>
            </a:r>
            <a:r>
              <a:rPr lang="en-US" dirty="0"/>
              <a:t>uses automated workflows, provisioning, and more to make orchestrating tasks easy. </a:t>
            </a:r>
            <a:endParaRPr lang="en-US" dirty="0" smtClean="0"/>
          </a:p>
          <a:p>
            <a:r>
              <a:rPr lang="en-US" dirty="0" smtClean="0"/>
              <a:t>And </a:t>
            </a:r>
            <a:r>
              <a:rPr lang="en-US" dirty="0"/>
              <a:t>once you’ve defined your infrastructure using the </a:t>
            </a:r>
            <a:r>
              <a:rPr lang="en-US" dirty="0" err="1"/>
              <a:t>Ansible</a:t>
            </a:r>
            <a:r>
              <a:rPr lang="en-US" dirty="0"/>
              <a:t> playbooks, you can use that same orchestration wherever you need to, thanks to the portability of </a:t>
            </a:r>
            <a:r>
              <a:rPr lang="en-US" dirty="0" err="1"/>
              <a:t>Ansible</a:t>
            </a:r>
            <a:r>
              <a:rPr lang="en-US" dirty="0"/>
              <a:t> playbooks.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26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Orchestration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790" t="26014" r="33179" b="22027"/>
          <a:stretch/>
        </p:blipFill>
        <p:spPr>
          <a:xfrm>
            <a:off x="815324" y="1483908"/>
            <a:ext cx="10166620" cy="486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8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Configuration </a:t>
            </a:r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Ansible</a:t>
            </a:r>
            <a:r>
              <a:rPr lang="en-US" dirty="0"/>
              <a:t> is designed to be very simple, reliable, and consistent for configuration management. </a:t>
            </a:r>
            <a:endParaRPr lang="en-US" dirty="0" smtClean="0"/>
          </a:p>
          <a:p>
            <a:r>
              <a:rPr lang="en-US" dirty="0" err="1" smtClean="0"/>
              <a:t>Ansible</a:t>
            </a:r>
            <a:r>
              <a:rPr lang="en-US" dirty="0" smtClean="0"/>
              <a:t> </a:t>
            </a:r>
            <a:r>
              <a:rPr lang="en-US" dirty="0"/>
              <a:t>configurations are simple data descriptions of infrastructure and are both readable by humans and </a:t>
            </a:r>
            <a:r>
              <a:rPr lang="en-US" dirty="0" err="1"/>
              <a:t>parsable</a:t>
            </a:r>
            <a:r>
              <a:rPr lang="en-US" dirty="0"/>
              <a:t> by machines. </a:t>
            </a:r>
            <a:endParaRPr lang="en-US" dirty="0" smtClean="0"/>
          </a:p>
          <a:p>
            <a:r>
              <a:rPr lang="en-US" dirty="0" smtClean="0"/>
              <a:t>All </a:t>
            </a:r>
            <a:r>
              <a:rPr lang="en-US" dirty="0"/>
              <a:t>you need to start managing systems is a password or an SSH (Secure Socket Shell, a network protocol) key. </a:t>
            </a:r>
            <a:endParaRPr lang="en-US" dirty="0" smtClean="0"/>
          </a:p>
          <a:p>
            <a:r>
              <a:rPr lang="en-US" dirty="0" smtClean="0"/>
              <a:t>For example, If </a:t>
            </a:r>
            <a:r>
              <a:rPr lang="en-US" dirty="0"/>
              <a:t>you want to install an updated version of a specific type of software on all the machines in your enterprise, all you have to do is write out all the IP addresses of the </a:t>
            </a:r>
            <a:r>
              <a:rPr lang="en-US" dirty="0" smtClean="0"/>
              <a:t>remote hosts </a:t>
            </a:r>
            <a:r>
              <a:rPr lang="en-US" dirty="0"/>
              <a:t>and write an </a:t>
            </a:r>
            <a:r>
              <a:rPr lang="en-US" dirty="0" err="1"/>
              <a:t>Ansible</a:t>
            </a:r>
            <a:r>
              <a:rPr lang="en-US" dirty="0"/>
              <a:t> playbook to install it on all </a:t>
            </a:r>
            <a:r>
              <a:rPr lang="en-US" dirty="0" smtClean="0"/>
              <a:t>of 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88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Configuration </a:t>
            </a:r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0996" t="26197" r="39004" b="22303"/>
          <a:stretch/>
        </p:blipFill>
        <p:spPr>
          <a:xfrm>
            <a:off x="1532516" y="1488814"/>
            <a:ext cx="8187556" cy="474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6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Provisioning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first step in automating your applications’ life cycle is automating the provisioning of your infrastructure. </a:t>
            </a:r>
            <a:endParaRPr lang="en-US" dirty="0" smtClean="0"/>
          </a:p>
          <a:p>
            <a:r>
              <a:rPr lang="en-US" dirty="0" smtClean="0"/>
              <a:t>With </a:t>
            </a:r>
            <a:r>
              <a:rPr lang="en-US" dirty="0" err="1"/>
              <a:t>Ansible</a:t>
            </a:r>
            <a:r>
              <a:rPr lang="en-US" dirty="0"/>
              <a:t>, you can provision cloud platforms, virtualized hosts, network devices, and bare-metal servers.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0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Provisioning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Provisioning of Python web application hosted on Azure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305" t="32795" r="28797" b="26426"/>
          <a:stretch/>
        </p:blipFill>
        <p:spPr>
          <a:xfrm>
            <a:off x="383362" y="2130552"/>
            <a:ext cx="11380285" cy="40224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802368" y="2231136"/>
            <a:ext cx="612648" cy="502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4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 descr="https://www.guru99.com/images/1/051818_1048_SoftwareCon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879" y="1266195"/>
            <a:ext cx="6108065" cy="5167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4530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Security and </a:t>
            </a:r>
            <a:r>
              <a:rPr lang="en-US" dirty="0" smtClean="0"/>
              <a:t>Compliance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with application deployment, </a:t>
            </a:r>
            <a:r>
              <a:rPr lang="en-US" dirty="0" err="1"/>
              <a:t>sitewide</a:t>
            </a:r>
            <a:r>
              <a:rPr lang="en-US" dirty="0"/>
              <a:t> security policies (such as firewall rules or locking down users) can be implemented along with other automated processes. </a:t>
            </a:r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you configure the security details on the control machine and run the associated playbook, all the remote hosts will automatically be updated with those details. </a:t>
            </a:r>
            <a:endParaRPr lang="en-US" dirty="0" smtClean="0"/>
          </a:p>
          <a:p>
            <a:r>
              <a:rPr lang="en-US" dirty="0" smtClean="0"/>
              <a:t>That </a:t>
            </a:r>
            <a:r>
              <a:rPr lang="en-US" dirty="0"/>
              <a:t>means you won’t need to monitor each machine for security compliance continually manually. </a:t>
            </a:r>
            <a:endParaRPr lang="en-US" dirty="0" smtClean="0"/>
          </a:p>
          <a:p>
            <a:r>
              <a:rPr lang="en-US" dirty="0" smtClean="0"/>
              <a:t>And </a:t>
            </a:r>
            <a:r>
              <a:rPr lang="en-US" dirty="0"/>
              <a:t>for extra security, an admin’s user ID and password aren’t retrievable in plain text on </a:t>
            </a:r>
            <a:r>
              <a:rPr lang="en-US" dirty="0" err="1"/>
              <a:t>Ansible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63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Security and </a:t>
            </a:r>
            <a:r>
              <a:rPr lang="en-US" dirty="0" smtClean="0"/>
              <a:t>Compliance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729" t="30963" r="34158" b="28442"/>
          <a:stretch/>
        </p:blipFill>
        <p:spPr>
          <a:xfrm>
            <a:off x="697112" y="1976896"/>
            <a:ext cx="10444899" cy="417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74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Software Configuration Management?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Definition: Set of management disciplines within the software engineering process to develop and maintain the integrity of a baseline.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Description: SCM encompasses the disciplines and techniques of initiating, evaluating and controlling change to software products during and after the software engineering process.</a:t>
            </a:r>
            <a:br>
              <a:rPr lang="en-US" dirty="0"/>
            </a:br>
            <a:endParaRPr lang="en-US" dirty="0"/>
          </a:p>
          <a:p>
            <a:r>
              <a:rPr lang="en-US" dirty="0" smtClean="0"/>
              <a:t>Standards</a:t>
            </a:r>
            <a:endParaRPr lang="en-US" dirty="0"/>
          </a:p>
          <a:p>
            <a:pPr lvl="1"/>
            <a:r>
              <a:rPr lang="en-US" dirty="0"/>
              <a:t>IEEE 828: Software Configuration Management Plans</a:t>
            </a:r>
          </a:p>
          <a:p>
            <a:pPr lvl="1"/>
            <a:r>
              <a:rPr lang="en-US" dirty="0"/>
              <a:t>IEEE 1042: Guide to Software Configuration Management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350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SCM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316736"/>
            <a:ext cx="11650767" cy="500176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Identification</a:t>
            </a:r>
            <a:r>
              <a:rPr lang="en-US" dirty="0"/>
              <a:t> – identifying software configuration items in a baseline</a:t>
            </a:r>
          </a:p>
          <a:p>
            <a:pPr>
              <a:lnSpc>
                <a:spcPct val="150000"/>
              </a:lnSpc>
            </a:pPr>
            <a:r>
              <a:rPr lang="en-US" b="1" dirty="0"/>
              <a:t>Control</a:t>
            </a:r>
            <a:r>
              <a:rPr lang="en-US" dirty="0"/>
              <a:t> – controlling the release of a product and changes to it throughout its lifecycle</a:t>
            </a:r>
          </a:p>
          <a:p>
            <a:pPr>
              <a:lnSpc>
                <a:spcPct val="150000"/>
              </a:lnSpc>
            </a:pPr>
            <a:r>
              <a:rPr lang="en-US" b="1" dirty="0"/>
              <a:t>Status Accounting </a:t>
            </a:r>
            <a:r>
              <a:rPr lang="en-US" dirty="0"/>
              <a:t>– recording and reporting of the status of components and changes</a:t>
            </a:r>
          </a:p>
          <a:p>
            <a:pPr>
              <a:lnSpc>
                <a:spcPct val="150000"/>
              </a:lnSpc>
            </a:pPr>
            <a:r>
              <a:rPr lang="en-US" b="1" dirty="0"/>
              <a:t>Auditing and Reviewing </a:t>
            </a:r>
            <a:r>
              <a:rPr lang="en-US" dirty="0"/>
              <a:t>– Validating the completeness of a product and that SCM procedures are being followed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437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</a:t>
            </a:r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Establish and maintain consistency of product performance</a:t>
            </a:r>
          </a:p>
          <a:p>
            <a:r>
              <a:rPr lang="en-US" dirty="0" smtClean="0"/>
              <a:t>Maintain physical attributes with its requirements and design</a:t>
            </a:r>
          </a:p>
          <a:p>
            <a:r>
              <a:rPr lang="en-US" dirty="0" smtClean="0"/>
              <a:t>Preserve operation information throughout its life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5155" t="42787" r="38247" b="23528"/>
          <a:stretch/>
        </p:blipFill>
        <p:spPr>
          <a:xfrm>
            <a:off x="5263219" y="3493008"/>
            <a:ext cx="6541685" cy="265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99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benefits of a SCM </a:t>
            </a:r>
            <a:r>
              <a:rPr lang="en-US" dirty="0" smtClean="0"/>
              <a:t>Process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11650767" cy="508599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Multi-User Updates</a:t>
            </a:r>
          </a:p>
          <a:p>
            <a:pPr lvl="1"/>
            <a:r>
              <a:rPr lang="en-US" dirty="0" smtClean="0"/>
              <a:t>Allow many </a:t>
            </a:r>
            <a:r>
              <a:rPr lang="en-US" dirty="0"/>
              <a:t>people </a:t>
            </a:r>
            <a:r>
              <a:rPr lang="en-US" dirty="0" smtClean="0"/>
              <a:t>to work </a:t>
            </a:r>
            <a:r>
              <a:rPr lang="en-US" dirty="0"/>
              <a:t>on </a:t>
            </a:r>
            <a:r>
              <a:rPr lang="en-US" dirty="0" smtClean="0"/>
              <a:t>development with constant </a:t>
            </a:r>
            <a:r>
              <a:rPr lang="en-US" dirty="0"/>
              <a:t>updates and changes. </a:t>
            </a:r>
          </a:p>
          <a:p>
            <a:r>
              <a:rPr lang="en-US" dirty="0" smtClean="0"/>
              <a:t>Productivity</a:t>
            </a:r>
          </a:p>
          <a:p>
            <a:pPr lvl="1"/>
            <a:r>
              <a:rPr lang="en-US" dirty="0" smtClean="0"/>
              <a:t>Enhancing productivity by minimizing errors through matching environments.</a:t>
            </a:r>
            <a:endParaRPr lang="en-US" dirty="0"/>
          </a:p>
          <a:p>
            <a:r>
              <a:rPr lang="en-US" dirty="0"/>
              <a:t>Communication and </a:t>
            </a:r>
            <a:r>
              <a:rPr lang="en-US" dirty="0" smtClean="0"/>
              <a:t>Collaboration</a:t>
            </a:r>
          </a:p>
          <a:p>
            <a:pPr lvl="1"/>
            <a:r>
              <a:rPr lang="en-US" dirty="0" smtClean="0"/>
              <a:t>Communication and collaboration are easy between team members. </a:t>
            </a:r>
            <a:endParaRPr lang="en-US" dirty="0"/>
          </a:p>
          <a:p>
            <a:r>
              <a:rPr lang="en-US" dirty="0"/>
              <a:t>Platform and OS </a:t>
            </a:r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Ensure </a:t>
            </a:r>
            <a:r>
              <a:rPr lang="en-US" dirty="0"/>
              <a:t>that the software runs effectively across multiple platforms and operating systems. </a:t>
            </a:r>
          </a:p>
          <a:p>
            <a:r>
              <a:rPr lang="en-US" dirty="0"/>
              <a:t>Change </a:t>
            </a:r>
            <a:r>
              <a:rPr lang="en-US" dirty="0" smtClean="0"/>
              <a:t>Accommodation</a:t>
            </a:r>
          </a:p>
          <a:p>
            <a:pPr lvl="1"/>
            <a:r>
              <a:rPr lang="en-US" dirty="0" smtClean="0"/>
              <a:t>SCM </a:t>
            </a:r>
            <a:r>
              <a:rPr lang="en-US" dirty="0"/>
              <a:t>makes it easier to accommodate changes in schedule, policy, and users.</a:t>
            </a:r>
          </a:p>
          <a:p>
            <a:r>
              <a:rPr lang="en-US" dirty="0"/>
              <a:t>Cost </a:t>
            </a:r>
            <a:r>
              <a:rPr lang="en-US" dirty="0" smtClean="0"/>
              <a:t>Control</a:t>
            </a:r>
          </a:p>
          <a:p>
            <a:pPr lvl="1"/>
            <a:r>
              <a:rPr lang="en-US" dirty="0" smtClean="0"/>
              <a:t>Tracking </a:t>
            </a:r>
            <a:r>
              <a:rPr lang="en-US" dirty="0"/>
              <a:t>team members and project </a:t>
            </a:r>
            <a:r>
              <a:rPr lang="en-US" dirty="0" smtClean="0"/>
              <a:t>workflow which control </a:t>
            </a:r>
            <a:r>
              <a:rPr lang="en-US" dirty="0"/>
              <a:t>costs and </a:t>
            </a:r>
            <a:r>
              <a:rPr lang="en-US" dirty="0" smtClean="0"/>
              <a:t>increase </a:t>
            </a:r>
            <a:r>
              <a:rPr lang="en-US" dirty="0"/>
              <a:t>efficiency.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759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2816</TotalTime>
  <Words>1805</Words>
  <Application>Microsoft Office PowerPoint</Application>
  <PresentationFormat>Widescreen</PresentationFormat>
  <Paragraphs>274</Paragraphs>
  <Slides>51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Candara</vt:lpstr>
      <vt:lpstr>Eras Light ITC</vt:lpstr>
      <vt:lpstr>Office Theme</vt:lpstr>
      <vt:lpstr>Configuration Management 1</vt:lpstr>
      <vt:lpstr>Outline</vt:lpstr>
      <vt:lpstr>What is Configuration Management?</vt:lpstr>
      <vt:lpstr>Configuration Management</vt:lpstr>
      <vt:lpstr>Configuration Management</vt:lpstr>
      <vt:lpstr>What is Software Configuration Management?</vt:lpstr>
      <vt:lpstr>SCM Basics</vt:lpstr>
      <vt:lpstr>Configuration Management</vt:lpstr>
      <vt:lpstr>The benefits of a SCM Process </vt:lpstr>
      <vt:lpstr>Configuration Management</vt:lpstr>
      <vt:lpstr>Configuration Management</vt:lpstr>
      <vt:lpstr>Before and After Configuration Management</vt:lpstr>
      <vt:lpstr>Before and After Configuration Management</vt:lpstr>
      <vt:lpstr>Before and After Configuration Management</vt:lpstr>
      <vt:lpstr>Before and After Configuration Management</vt:lpstr>
      <vt:lpstr>Before and After Configuration Management</vt:lpstr>
      <vt:lpstr>Outcomes of Managed Configurations</vt:lpstr>
      <vt:lpstr>Benefits of IaaC and CaaC</vt:lpstr>
      <vt:lpstr>Configuration Management Tools</vt:lpstr>
      <vt:lpstr>Configuration Management Tools</vt:lpstr>
      <vt:lpstr>PowerPoint Presentation</vt:lpstr>
      <vt:lpstr>PowerPoint Presentation</vt:lpstr>
      <vt:lpstr>What is Ansible?</vt:lpstr>
      <vt:lpstr>What is Ansible?</vt:lpstr>
      <vt:lpstr>What is Ansible?</vt:lpstr>
      <vt:lpstr>Ansible Features</vt:lpstr>
      <vt:lpstr>Ansible Case Study</vt:lpstr>
      <vt:lpstr>Ansible Case Study: NASA</vt:lpstr>
      <vt:lpstr>The problem …</vt:lpstr>
      <vt:lpstr>The problem …</vt:lpstr>
      <vt:lpstr>Ansible Tower to the rescue</vt:lpstr>
      <vt:lpstr>Ansible Tower Dahsboard</vt:lpstr>
      <vt:lpstr>Results …</vt:lpstr>
      <vt:lpstr>Ansible Architecture</vt:lpstr>
      <vt:lpstr>Ansible Architecture</vt:lpstr>
      <vt:lpstr>Ansible Playbook</vt:lpstr>
      <vt:lpstr>Ansible Playbook</vt:lpstr>
      <vt:lpstr>PowerPoint Presentation</vt:lpstr>
      <vt:lpstr>How to use Ansible?</vt:lpstr>
      <vt:lpstr>How to use Ansible?</vt:lpstr>
      <vt:lpstr>Application Deployment</vt:lpstr>
      <vt:lpstr>Application Deployment</vt:lpstr>
      <vt:lpstr>Orchestration</vt:lpstr>
      <vt:lpstr>Orchestration</vt:lpstr>
      <vt:lpstr>Orchestration</vt:lpstr>
      <vt:lpstr>Configuration Management</vt:lpstr>
      <vt:lpstr>Configuration Management</vt:lpstr>
      <vt:lpstr>Provisioning</vt:lpstr>
      <vt:lpstr>Provisioning</vt:lpstr>
      <vt:lpstr>Security and Compliance</vt:lpstr>
      <vt:lpstr>Security and Compliance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Mamdouh Alenezi</dc:creator>
  <cp:lastModifiedBy>Dr. Mamdouh Alenezi</cp:lastModifiedBy>
  <cp:revision>230</cp:revision>
  <cp:lastPrinted>2021-10-18T07:27:50Z</cp:lastPrinted>
  <dcterms:created xsi:type="dcterms:W3CDTF">2021-10-12T10:09:12Z</dcterms:created>
  <dcterms:modified xsi:type="dcterms:W3CDTF">2023-03-19T09:51:43Z</dcterms:modified>
</cp:coreProperties>
</file>